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95"/>
  </p:notesMasterIdLst>
  <p:handoutMasterIdLst>
    <p:handoutMasterId r:id="rId96"/>
  </p:handoutMasterIdLst>
  <p:sldIdLst>
    <p:sldId id="4475" r:id="rId5"/>
    <p:sldId id="2147481874" r:id="rId6"/>
    <p:sldId id="2147481794" r:id="rId7"/>
    <p:sldId id="2147481889" r:id="rId8"/>
    <p:sldId id="2147481799" r:id="rId9"/>
    <p:sldId id="2147481800" r:id="rId10"/>
    <p:sldId id="2147481801" r:id="rId11"/>
    <p:sldId id="2147481802" r:id="rId12"/>
    <p:sldId id="2147481890" r:id="rId13"/>
    <p:sldId id="2147481894" r:id="rId14"/>
    <p:sldId id="2147481817" r:id="rId15"/>
    <p:sldId id="2147481893" r:id="rId16"/>
    <p:sldId id="2147481844" r:id="rId17"/>
    <p:sldId id="2147481832" r:id="rId18"/>
    <p:sldId id="2147481812" r:id="rId19"/>
    <p:sldId id="265" r:id="rId20"/>
    <p:sldId id="2147481892" r:id="rId21"/>
    <p:sldId id="2147481880" r:id="rId22"/>
    <p:sldId id="2147481843" r:id="rId23"/>
    <p:sldId id="2147481895" r:id="rId24"/>
    <p:sldId id="2147481847" r:id="rId25"/>
    <p:sldId id="2147481891" r:id="rId26"/>
    <p:sldId id="2147481875" r:id="rId27"/>
    <p:sldId id="269" r:id="rId28"/>
    <p:sldId id="257" r:id="rId29"/>
    <p:sldId id="2147481815" r:id="rId30"/>
    <p:sldId id="2147481842" r:id="rId31"/>
    <p:sldId id="2147481884" r:id="rId32"/>
    <p:sldId id="2147481804" r:id="rId33"/>
    <p:sldId id="2147481885" r:id="rId34"/>
    <p:sldId id="2147481886" r:id="rId35"/>
    <p:sldId id="2147481876" r:id="rId36"/>
    <p:sldId id="2147481888" r:id="rId37"/>
    <p:sldId id="2147481881" r:id="rId38"/>
    <p:sldId id="2147481805" r:id="rId39"/>
    <p:sldId id="2147481851" r:id="rId40"/>
    <p:sldId id="2147479973" r:id="rId41"/>
    <p:sldId id="2147479694" r:id="rId42"/>
    <p:sldId id="2147479759" r:id="rId43"/>
    <p:sldId id="2147479693" r:id="rId44"/>
    <p:sldId id="2147481806" r:id="rId45"/>
    <p:sldId id="2147481848" r:id="rId46"/>
    <p:sldId id="2147481849" r:id="rId47"/>
    <p:sldId id="2147481850" r:id="rId48"/>
    <p:sldId id="2147479888" r:id="rId49"/>
    <p:sldId id="2147481807" r:id="rId50"/>
    <p:sldId id="2147481808" r:id="rId51"/>
    <p:sldId id="2147481852" r:id="rId52"/>
    <p:sldId id="264" r:id="rId53"/>
    <p:sldId id="2147481877" r:id="rId54"/>
    <p:sldId id="2147481853" r:id="rId55"/>
    <p:sldId id="2147481854" r:id="rId56"/>
    <p:sldId id="2147481855" r:id="rId57"/>
    <p:sldId id="2147481856" r:id="rId58"/>
    <p:sldId id="2147481878" r:id="rId59"/>
    <p:sldId id="2147481818" r:id="rId60"/>
    <p:sldId id="261" r:id="rId61"/>
    <p:sldId id="2147481790" r:id="rId62"/>
    <p:sldId id="2147481857" r:id="rId63"/>
    <p:sldId id="2147481858" r:id="rId64"/>
    <p:sldId id="2147481859" r:id="rId65"/>
    <p:sldId id="2147481860" r:id="rId66"/>
    <p:sldId id="263" r:id="rId67"/>
    <p:sldId id="2147481791" r:id="rId68"/>
    <p:sldId id="2147481862" r:id="rId69"/>
    <p:sldId id="2147481863" r:id="rId70"/>
    <p:sldId id="2147481864" r:id="rId71"/>
    <p:sldId id="2147481865" r:id="rId72"/>
    <p:sldId id="2147481879" r:id="rId73"/>
    <p:sldId id="2147481867" r:id="rId74"/>
    <p:sldId id="2147481868" r:id="rId75"/>
    <p:sldId id="2147481869" r:id="rId76"/>
    <p:sldId id="2147481870" r:id="rId77"/>
    <p:sldId id="2147481871" r:id="rId78"/>
    <p:sldId id="2147481866" r:id="rId79"/>
    <p:sldId id="259" r:id="rId80"/>
    <p:sldId id="2147479842" r:id="rId81"/>
    <p:sldId id="2147481773" r:id="rId82"/>
    <p:sldId id="2147481872" r:id="rId83"/>
    <p:sldId id="2147481792" r:id="rId84"/>
    <p:sldId id="2147481873" r:id="rId85"/>
    <p:sldId id="2147481813" r:id="rId86"/>
    <p:sldId id="2147479614" r:id="rId87"/>
    <p:sldId id="2147479629" r:id="rId88"/>
    <p:sldId id="2147479630" r:id="rId89"/>
    <p:sldId id="2147479631" r:id="rId90"/>
    <p:sldId id="2147479633" r:id="rId91"/>
    <p:sldId id="2147479615" r:id="rId92"/>
    <p:sldId id="2147479634" r:id="rId93"/>
    <p:sldId id="2147481803" r:id="rId94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E73487-5996-4DE0-B97B-80AE53F81838}">
          <p14:sldIdLst>
            <p14:sldId id="4475"/>
            <p14:sldId id="2147481874"/>
            <p14:sldId id="2147481794"/>
            <p14:sldId id="2147481889"/>
            <p14:sldId id="2147481799"/>
            <p14:sldId id="2147481800"/>
            <p14:sldId id="2147481801"/>
            <p14:sldId id="2147481802"/>
            <p14:sldId id="2147481890"/>
            <p14:sldId id="2147481894"/>
            <p14:sldId id="2147481817"/>
            <p14:sldId id="2147481893"/>
            <p14:sldId id="2147481844"/>
            <p14:sldId id="2147481832"/>
            <p14:sldId id="2147481812"/>
            <p14:sldId id="265"/>
            <p14:sldId id="2147481892"/>
            <p14:sldId id="2147481880"/>
            <p14:sldId id="2147481843"/>
            <p14:sldId id="2147481895"/>
            <p14:sldId id="2147481847"/>
            <p14:sldId id="2147481891"/>
            <p14:sldId id="2147481875"/>
            <p14:sldId id="269"/>
            <p14:sldId id="257"/>
            <p14:sldId id="2147481815"/>
            <p14:sldId id="2147481842"/>
            <p14:sldId id="2147481884"/>
            <p14:sldId id="2147481804"/>
            <p14:sldId id="2147481885"/>
            <p14:sldId id="2147481886"/>
            <p14:sldId id="2147481876"/>
            <p14:sldId id="2147481888"/>
            <p14:sldId id="2147481881"/>
            <p14:sldId id="2147481805"/>
            <p14:sldId id="2147481851"/>
            <p14:sldId id="2147479973"/>
            <p14:sldId id="2147479694"/>
            <p14:sldId id="2147479759"/>
            <p14:sldId id="2147479693"/>
            <p14:sldId id="2147481806"/>
            <p14:sldId id="2147481848"/>
            <p14:sldId id="2147481849"/>
            <p14:sldId id="2147481850"/>
            <p14:sldId id="2147479888"/>
            <p14:sldId id="2147481807"/>
            <p14:sldId id="2147481808"/>
            <p14:sldId id="2147481852"/>
            <p14:sldId id="264"/>
            <p14:sldId id="2147481877"/>
            <p14:sldId id="2147481853"/>
            <p14:sldId id="2147481854"/>
            <p14:sldId id="2147481855"/>
            <p14:sldId id="2147481856"/>
            <p14:sldId id="2147481878"/>
            <p14:sldId id="2147481818"/>
            <p14:sldId id="261"/>
            <p14:sldId id="2147481790"/>
            <p14:sldId id="2147481857"/>
            <p14:sldId id="2147481858"/>
            <p14:sldId id="2147481859"/>
            <p14:sldId id="2147481860"/>
            <p14:sldId id="263"/>
            <p14:sldId id="2147481791"/>
            <p14:sldId id="2147481862"/>
            <p14:sldId id="2147481863"/>
            <p14:sldId id="2147481864"/>
            <p14:sldId id="2147481865"/>
            <p14:sldId id="2147481879"/>
            <p14:sldId id="2147481867"/>
            <p14:sldId id="2147481868"/>
            <p14:sldId id="2147481869"/>
            <p14:sldId id="2147481870"/>
            <p14:sldId id="2147481871"/>
            <p14:sldId id="2147481866"/>
            <p14:sldId id="259"/>
            <p14:sldId id="2147479842"/>
            <p14:sldId id="2147481773"/>
            <p14:sldId id="2147481872"/>
            <p14:sldId id="2147481792"/>
            <p14:sldId id="2147481873"/>
            <p14:sldId id="2147481813"/>
            <p14:sldId id="2147479614"/>
            <p14:sldId id="2147479629"/>
            <p14:sldId id="2147479630"/>
            <p14:sldId id="2147479631"/>
            <p14:sldId id="2147479633"/>
            <p14:sldId id="2147479615"/>
            <p14:sldId id="2147479634"/>
            <p14:sldId id="21474818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A520"/>
    <a:srgbClr val="8A0000"/>
    <a:srgbClr val="6C0000"/>
    <a:srgbClr val="F2C80F"/>
    <a:srgbClr val="FFFFFF"/>
    <a:srgbClr val="002060"/>
    <a:srgbClr val="FFCCCC"/>
    <a:srgbClr val="CCCCFF"/>
    <a:srgbClr val="9999FF"/>
    <a:srgbClr val="CDAA3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5470" autoAdjust="0"/>
  </p:normalViewPr>
  <p:slideViewPr>
    <p:cSldViewPr snapToGrid="0">
      <p:cViewPr varScale="1">
        <p:scale>
          <a:sx n="88" d="100"/>
          <a:sy n="88" d="100"/>
        </p:scale>
        <p:origin x="53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15682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2/26/2025 1:16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EE1D9-5589-2783-335D-7BA402F14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30AC1-E749-77C1-0545-2FBA1FAF4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ADF06-2AB0-EA06-0F68-3E8A8091B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1E4-6755-EB45-E95B-860DEAC03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90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AA5EA-A056-3476-DC85-08384C27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EBF757-B63F-FE67-43E3-EDD28D2BC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A43AB2-FFDA-0879-3C6E-3ED26881B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58C1-8E67-11AE-A41A-4B3EF9C75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15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8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18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36C5E-EE38-7C7F-5456-47693AA1D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72AF4-098B-2DF7-048D-0B082B583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C8CC6-C1F1-0756-5446-046D480D0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49C93A8-C0F1-7F6F-2A5C-7CBDF1C6812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2D98B-1863-C8C6-91B3-A333CEBAF4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7D38D-3DEA-99A9-9F64-FC3B88A8C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41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05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13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selective commit , changes as part of roadmap</a:t>
            </a:r>
          </a:p>
          <a:p>
            <a:endParaRPr lang="en-US"/>
          </a:p>
          <a:p>
            <a:r>
              <a:rPr lang="en-US"/>
              <a:t>Mention irreversible nature of workspace update from GIT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838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425" y="2971771"/>
            <a:ext cx="9527637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l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62865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2pPr>
            <a:lvl3pPr marL="914400" indent="-285750">
              <a:lnSpc>
                <a:spcPts val="24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3pPr>
            <a:lvl4pPr marL="344488" indent="0">
              <a:buNone/>
              <a:defRPr sz="1800" b="1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96925" indent="0">
              <a:buNone/>
              <a:defRPr sz="1400" b="1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569913" indent="-2254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/>
            </a:lvl2pPr>
            <a:lvl3pPr marL="796925" indent="-227013">
              <a:lnSpc>
                <a:spcPct val="10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3pPr>
            <a:lvl4pPr marL="403225" indent="0">
              <a:buNone/>
              <a:defRPr sz="1600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47713" indent="0">
              <a:buNone/>
              <a:defRPr sz="14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3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135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3" r:id="rId3"/>
    <p:sldLayoutId id="2147484572" r:id="rId4"/>
    <p:sldLayoutId id="2147484574" r:id="rId5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microsoft.github.io/fabric-cicd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FabricDevCamp/FabricSolutionDeploymen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sv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svg"/><Relationship Id="rId10" Type="http://schemas.openxmlformats.org/officeDocument/2006/relationships/image" Target="../media/image65.sv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5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5.png"/><Relationship Id="rId4" Type="http://schemas.openxmlformats.org/officeDocument/2006/relationships/image" Target="../media/image5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rest/api/fabric/core/git/get-status" TargetMode="External"/><Relationship Id="rId3" Type="http://schemas.openxmlformats.org/officeDocument/2006/relationships/hyperlink" Target="https://learn.microsoft.com/en-us/rest/api/fabric/core/git/connect" TargetMode="External"/><Relationship Id="rId7" Type="http://schemas.openxmlformats.org/officeDocument/2006/relationships/hyperlink" Target="https://learn.microsoft.com/en-us/rest/api/fabric/core/git/commit-to-g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rest/api/fabric/core/git/get-connection" TargetMode="External"/><Relationship Id="rId5" Type="http://schemas.openxmlformats.org/officeDocument/2006/relationships/hyperlink" Target="https://learn.microsoft.com/en-us/rest/api/fabric/core/git/initialize-connection" TargetMode="External"/><Relationship Id="rId4" Type="http://schemas.openxmlformats.org/officeDocument/2006/relationships/hyperlink" Target="https://learn.microsoft.com/en-us/rest/api/fabric/core/git/disconnect" TargetMode="External"/><Relationship Id="rId9" Type="http://schemas.openxmlformats.org/officeDocument/2006/relationships/hyperlink" Target="https://learn.microsoft.com/en-us/rest/api/fabric/core/git/update-from-git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.sv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9" Type="http://schemas.openxmlformats.org/officeDocument/2006/relationships/image" Target="../media/image147.svg"/><Relationship Id="rId21" Type="http://schemas.openxmlformats.org/officeDocument/2006/relationships/image" Target="../media/image129.svg"/><Relationship Id="rId34" Type="http://schemas.openxmlformats.org/officeDocument/2006/relationships/image" Target="../media/image142.png"/><Relationship Id="rId42" Type="http://schemas.openxmlformats.org/officeDocument/2006/relationships/image" Target="../media/image150.png"/><Relationship Id="rId47" Type="http://schemas.openxmlformats.org/officeDocument/2006/relationships/image" Target="../media/image155.svg"/><Relationship Id="rId50" Type="http://schemas.openxmlformats.org/officeDocument/2006/relationships/image" Target="../media/image158.png"/><Relationship Id="rId55" Type="http://schemas.openxmlformats.org/officeDocument/2006/relationships/image" Target="../media/image163.svg"/><Relationship Id="rId7" Type="http://schemas.openxmlformats.org/officeDocument/2006/relationships/image" Target="../media/image115.svg"/><Relationship Id="rId2" Type="http://schemas.openxmlformats.org/officeDocument/2006/relationships/image" Target="../media/image110.png"/><Relationship Id="rId16" Type="http://schemas.openxmlformats.org/officeDocument/2006/relationships/image" Target="../media/image124.png"/><Relationship Id="rId29" Type="http://schemas.openxmlformats.org/officeDocument/2006/relationships/image" Target="../media/image137.svg"/><Relationship Id="rId11" Type="http://schemas.openxmlformats.org/officeDocument/2006/relationships/image" Target="../media/image119.svg"/><Relationship Id="rId24" Type="http://schemas.openxmlformats.org/officeDocument/2006/relationships/image" Target="../media/image132.png"/><Relationship Id="rId32" Type="http://schemas.openxmlformats.org/officeDocument/2006/relationships/image" Target="../media/image140.png"/><Relationship Id="rId37" Type="http://schemas.openxmlformats.org/officeDocument/2006/relationships/image" Target="../media/image145.svg"/><Relationship Id="rId40" Type="http://schemas.openxmlformats.org/officeDocument/2006/relationships/image" Target="../media/image148.png"/><Relationship Id="rId45" Type="http://schemas.openxmlformats.org/officeDocument/2006/relationships/image" Target="../media/image153.svg"/><Relationship Id="rId53" Type="http://schemas.openxmlformats.org/officeDocument/2006/relationships/image" Target="../media/image161.svg"/><Relationship Id="rId5" Type="http://schemas.openxmlformats.org/officeDocument/2006/relationships/image" Target="../media/image113.svg"/><Relationship Id="rId10" Type="http://schemas.openxmlformats.org/officeDocument/2006/relationships/image" Target="../media/image118.png"/><Relationship Id="rId19" Type="http://schemas.openxmlformats.org/officeDocument/2006/relationships/image" Target="../media/image127.svg"/><Relationship Id="rId31" Type="http://schemas.openxmlformats.org/officeDocument/2006/relationships/image" Target="../media/image139.svg"/><Relationship Id="rId44" Type="http://schemas.openxmlformats.org/officeDocument/2006/relationships/image" Target="../media/image152.png"/><Relationship Id="rId52" Type="http://schemas.openxmlformats.org/officeDocument/2006/relationships/image" Target="../media/image160.png"/><Relationship Id="rId4" Type="http://schemas.openxmlformats.org/officeDocument/2006/relationships/image" Target="../media/image112.png"/><Relationship Id="rId9" Type="http://schemas.openxmlformats.org/officeDocument/2006/relationships/image" Target="../media/image117.svg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Relationship Id="rId27" Type="http://schemas.openxmlformats.org/officeDocument/2006/relationships/image" Target="../media/image135.svg"/><Relationship Id="rId30" Type="http://schemas.openxmlformats.org/officeDocument/2006/relationships/image" Target="../media/image138.png"/><Relationship Id="rId35" Type="http://schemas.openxmlformats.org/officeDocument/2006/relationships/image" Target="../media/image143.svg"/><Relationship Id="rId43" Type="http://schemas.openxmlformats.org/officeDocument/2006/relationships/image" Target="../media/image151.svg"/><Relationship Id="rId48" Type="http://schemas.openxmlformats.org/officeDocument/2006/relationships/image" Target="../media/image156.png"/><Relationship Id="rId8" Type="http://schemas.openxmlformats.org/officeDocument/2006/relationships/image" Target="../media/image116.png"/><Relationship Id="rId51" Type="http://schemas.openxmlformats.org/officeDocument/2006/relationships/image" Target="../media/image159.svg"/><Relationship Id="rId3" Type="http://schemas.openxmlformats.org/officeDocument/2006/relationships/image" Target="../media/image111.svg"/><Relationship Id="rId12" Type="http://schemas.openxmlformats.org/officeDocument/2006/relationships/image" Target="../media/image120.png"/><Relationship Id="rId17" Type="http://schemas.openxmlformats.org/officeDocument/2006/relationships/image" Target="../media/image125.svg"/><Relationship Id="rId25" Type="http://schemas.openxmlformats.org/officeDocument/2006/relationships/image" Target="../media/image133.svg"/><Relationship Id="rId33" Type="http://schemas.openxmlformats.org/officeDocument/2006/relationships/image" Target="../media/image141.svg"/><Relationship Id="rId38" Type="http://schemas.openxmlformats.org/officeDocument/2006/relationships/image" Target="../media/image146.png"/><Relationship Id="rId46" Type="http://schemas.openxmlformats.org/officeDocument/2006/relationships/image" Target="../media/image154.png"/><Relationship Id="rId20" Type="http://schemas.openxmlformats.org/officeDocument/2006/relationships/image" Target="../media/image128.png"/><Relationship Id="rId41" Type="http://schemas.openxmlformats.org/officeDocument/2006/relationships/image" Target="../media/image149.svg"/><Relationship Id="rId54" Type="http://schemas.openxmlformats.org/officeDocument/2006/relationships/image" Target="../media/image1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15" Type="http://schemas.openxmlformats.org/officeDocument/2006/relationships/image" Target="../media/image123.svg"/><Relationship Id="rId23" Type="http://schemas.openxmlformats.org/officeDocument/2006/relationships/image" Target="../media/image131.svg"/><Relationship Id="rId28" Type="http://schemas.openxmlformats.org/officeDocument/2006/relationships/image" Target="../media/image136.png"/><Relationship Id="rId36" Type="http://schemas.openxmlformats.org/officeDocument/2006/relationships/image" Target="../media/image144.png"/><Relationship Id="rId49" Type="http://schemas.openxmlformats.org/officeDocument/2006/relationships/image" Target="../media/image157.svg"/></Relationships>
</file>

<file path=ppt/slides/_rels/slide8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8.png"/><Relationship Id="rId21" Type="http://schemas.openxmlformats.org/officeDocument/2006/relationships/image" Target="../media/image183.svg"/><Relationship Id="rId42" Type="http://schemas.openxmlformats.org/officeDocument/2006/relationships/image" Target="../media/image204.png"/><Relationship Id="rId47" Type="http://schemas.openxmlformats.org/officeDocument/2006/relationships/image" Target="../media/image209.svg"/><Relationship Id="rId63" Type="http://schemas.openxmlformats.org/officeDocument/2006/relationships/image" Target="../media/image225.svg"/><Relationship Id="rId68" Type="http://schemas.openxmlformats.org/officeDocument/2006/relationships/image" Target="../media/image230.png"/><Relationship Id="rId84" Type="http://schemas.openxmlformats.org/officeDocument/2006/relationships/image" Target="../media/image246.png"/><Relationship Id="rId89" Type="http://schemas.openxmlformats.org/officeDocument/2006/relationships/image" Target="../media/image251.svg"/><Relationship Id="rId16" Type="http://schemas.openxmlformats.org/officeDocument/2006/relationships/image" Target="../media/image178.png"/><Relationship Id="rId11" Type="http://schemas.openxmlformats.org/officeDocument/2006/relationships/image" Target="../media/image173.svg"/><Relationship Id="rId32" Type="http://schemas.openxmlformats.org/officeDocument/2006/relationships/image" Target="../media/image194.png"/><Relationship Id="rId37" Type="http://schemas.openxmlformats.org/officeDocument/2006/relationships/image" Target="../media/image199.svg"/><Relationship Id="rId53" Type="http://schemas.openxmlformats.org/officeDocument/2006/relationships/image" Target="../media/image215.svg"/><Relationship Id="rId58" Type="http://schemas.openxmlformats.org/officeDocument/2006/relationships/image" Target="../media/image220.png"/><Relationship Id="rId74" Type="http://schemas.openxmlformats.org/officeDocument/2006/relationships/image" Target="../media/image236.png"/><Relationship Id="rId79" Type="http://schemas.openxmlformats.org/officeDocument/2006/relationships/image" Target="../media/image241.svg"/><Relationship Id="rId5" Type="http://schemas.openxmlformats.org/officeDocument/2006/relationships/image" Target="../media/image167.sv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Relationship Id="rId27" Type="http://schemas.openxmlformats.org/officeDocument/2006/relationships/image" Target="../media/image189.svg"/><Relationship Id="rId30" Type="http://schemas.openxmlformats.org/officeDocument/2006/relationships/image" Target="../media/image192.png"/><Relationship Id="rId35" Type="http://schemas.openxmlformats.org/officeDocument/2006/relationships/image" Target="../media/image197.svg"/><Relationship Id="rId43" Type="http://schemas.openxmlformats.org/officeDocument/2006/relationships/image" Target="../media/image205.svg"/><Relationship Id="rId48" Type="http://schemas.openxmlformats.org/officeDocument/2006/relationships/image" Target="../media/image210.png"/><Relationship Id="rId56" Type="http://schemas.openxmlformats.org/officeDocument/2006/relationships/image" Target="../media/image218.png"/><Relationship Id="rId64" Type="http://schemas.openxmlformats.org/officeDocument/2006/relationships/image" Target="../media/image226.png"/><Relationship Id="rId69" Type="http://schemas.openxmlformats.org/officeDocument/2006/relationships/image" Target="../media/image231.svg"/><Relationship Id="rId77" Type="http://schemas.openxmlformats.org/officeDocument/2006/relationships/image" Target="../media/image239.svg"/><Relationship Id="rId8" Type="http://schemas.openxmlformats.org/officeDocument/2006/relationships/image" Target="../media/image170.png"/><Relationship Id="rId51" Type="http://schemas.openxmlformats.org/officeDocument/2006/relationships/image" Target="../media/image213.svg"/><Relationship Id="rId72" Type="http://schemas.openxmlformats.org/officeDocument/2006/relationships/image" Target="../media/image234.png"/><Relationship Id="rId80" Type="http://schemas.openxmlformats.org/officeDocument/2006/relationships/image" Target="../media/image242.png"/><Relationship Id="rId85" Type="http://schemas.openxmlformats.org/officeDocument/2006/relationships/image" Target="../media/image247.svg"/><Relationship Id="rId3" Type="http://schemas.openxmlformats.org/officeDocument/2006/relationships/image" Target="../media/image165.svg"/><Relationship Id="rId12" Type="http://schemas.openxmlformats.org/officeDocument/2006/relationships/image" Target="../media/image174.png"/><Relationship Id="rId17" Type="http://schemas.openxmlformats.org/officeDocument/2006/relationships/image" Target="../media/image179.svg"/><Relationship Id="rId25" Type="http://schemas.openxmlformats.org/officeDocument/2006/relationships/image" Target="../media/image187.svg"/><Relationship Id="rId33" Type="http://schemas.openxmlformats.org/officeDocument/2006/relationships/image" Target="../media/image195.svg"/><Relationship Id="rId38" Type="http://schemas.openxmlformats.org/officeDocument/2006/relationships/image" Target="../media/image200.png"/><Relationship Id="rId46" Type="http://schemas.openxmlformats.org/officeDocument/2006/relationships/image" Target="../media/image208.png"/><Relationship Id="rId59" Type="http://schemas.openxmlformats.org/officeDocument/2006/relationships/image" Target="../media/image221.svg"/><Relationship Id="rId67" Type="http://schemas.openxmlformats.org/officeDocument/2006/relationships/image" Target="../media/image229.svg"/><Relationship Id="rId20" Type="http://schemas.openxmlformats.org/officeDocument/2006/relationships/image" Target="../media/image182.png"/><Relationship Id="rId41" Type="http://schemas.openxmlformats.org/officeDocument/2006/relationships/image" Target="../media/image203.svg"/><Relationship Id="rId54" Type="http://schemas.openxmlformats.org/officeDocument/2006/relationships/image" Target="../media/image216.png"/><Relationship Id="rId62" Type="http://schemas.openxmlformats.org/officeDocument/2006/relationships/image" Target="../media/image224.png"/><Relationship Id="rId70" Type="http://schemas.openxmlformats.org/officeDocument/2006/relationships/image" Target="../media/image232.png"/><Relationship Id="rId75" Type="http://schemas.openxmlformats.org/officeDocument/2006/relationships/image" Target="../media/image237.svg"/><Relationship Id="rId83" Type="http://schemas.openxmlformats.org/officeDocument/2006/relationships/image" Target="../media/image245.svg"/><Relationship Id="rId88" Type="http://schemas.openxmlformats.org/officeDocument/2006/relationships/image" Target="../media/image2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8.png"/><Relationship Id="rId15" Type="http://schemas.openxmlformats.org/officeDocument/2006/relationships/image" Target="../media/image177.svg"/><Relationship Id="rId23" Type="http://schemas.openxmlformats.org/officeDocument/2006/relationships/image" Target="../media/image185.svg"/><Relationship Id="rId28" Type="http://schemas.openxmlformats.org/officeDocument/2006/relationships/image" Target="../media/image190.png"/><Relationship Id="rId36" Type="http://schemas.openxmlformats.org/officeDocument/2006/relationships/image" Target="../media/image198.png"/><Relationship Id="rId49" Type="http://schemas.openxmlformats.org/officeDocument/2006/relationships/image" Target="../media/image211.svg"/><Relationship Id="rId57" Type="http://schemas.openxmlformats.org/officeDocument/2006/relationships/image" Target="../media/image219.svg"/><Relationship Id="rId10" Type="http://schemas.openxmlformats.org/officeDocument/2006/relationships/image" Target="../media/image172.png"/><Relationship Id="rId31" Type="http://schemas.openxmlformats.org/officeDocument/2006/relationships/image" Target="../media/image193.svg"/><Relationship Id="rId44" Type="http://schemas.openxmlformats.org/officeDocument/2006/relationships/image" Target="../media/image206.png"/><Relationship Id="rId52" Type="http://schemas.openxmlformats.org/officeDocument/2006/relationships/image" Target="../media/image214.png"/><Relationship Id="rId60" Type="http://schemas.openxmlformats.org/officeDocument/2006/relationships/image" Target="../media/image222.png"/><Relationship Id="rId65" Type="http://schemas.openxmlformats.org/officeDocument/2006/relationships/image" Target="../media/image227.svg"/><Relationship Id="rId73" Type="http://schemas.openxmlformats.org/officeDocument/2006/relationships/image" Target="../media/image235.svg"/><Relationship Id="rId78" Type="http://schemas.openxmlformats.org/officeDocument/2006/relationships/image" Target="../media/image240.png"/><Relationship Id="rId81" Type="http://schemas.openxmlformats.org/officeDocument/2006/relationships/image" Target="../media/image243.svg"/><Relationship Id="rId86" Type="http://schemas.openxmlformats.org/officeDocument/2006/relationships/image" Target="../media/image248.png"/><Relationship Id="rId4" Type="http://schemas.openxmlformats.org/officeDocument/2006/relationships/image" Target="../media/image166.png"/><Relationship Id="rId9" Type="http://schemas.openxmlformats.org/officeDocument/2006/relationships/image" Target="../media/image171.svg"/><Relationship Id="rId13" Type="http://schemas.openxmlformats.org/officeDocument/2006/relationships/image" Target="../media/image175.svg"/><Relationship Id="rId18" Type="http://schemas.openxmlformats.org/officeDocument/2006/relationships/image" Target="../media/image180.png"/><Relationship Id="rId39" Type="http://schemas.openxmlformats.org/officeDocument/2006/relationships/image" Target="../media/image201.svg"/><Relationship Id="rId34" Type="http://schemas.openxmlformats.org/officeDocument/2006/relationships/image" Target="../media/image196.png"/><Relationship Id="rId50" Type="http://schemas.openxmlformats.org/officeDocument/2006/relationships/image" Target="../media/image212.png"/><Relationship Id="rId55" Type="http://schemas.openxmlformats.org/officeDocument/2006/relationships/image" Target="../media/image217.svg"/><Relationship Id="rId76" Type="http://schemas.openxmlformats.org/officeDocument/2006/relationships/image" Target="../media/image238.png"/><Relationship Id="rId7" Type="http://schemas.openxmlformats.org/officeDocument/2006/relationships/image" Target="../media/image169.svg"/><Relationship Id="rId71" Type="http://schemas.openxmlformats.org/officeDocument/2006/relationships/image" Target="../media/image233.svg"/><Relationship Id="rId2" Type="http://schemas.openxmlformats.org/officeDocument/2006/relationships/image" Target="../media/image164.png"/><Relationship Id="rId29" Type="http://schemas.openxmlformats.org/officeDocument/2006/relationships/image" Target="../media/image191.svg"/><Relationship Id="rId24" Type="http://schemas.openxmlformats.org/officeDocument/2006/relationships/image" Target="../media/image186.png"/><Relationship Id="rId40" Type="http://schemas.openxmlformats.org/officeDocument/2006/relationships/image" Target="../media/image202.png"/><Relationship Id="rId45" Type="http://schemas.openxmlformats.org/officeDocument/2006/relationships/image" Target="../media/image207.svg"/><Relationship Id="rId66" Type="http://schemas.openxmlformats.org/officeDocument/2006/relationships/image" Target="../media/image228.png"/><Relationship Id="rId87" Type="http://schemas.openxmlformats.org/officeDocument/2006/relationships/image" Target="../media/image249.svg"/><Relationship Id="rId61" Type="http://schemas.openxmlformats.org/officeDocument/2006/relationships/image" Target="../media/image223.svg"/><Relationship Id="rId82" Type="http://schemas.openxmlformats.org/officeDocument/2006/relationships/image" Target="../media/image244.png"/><Relationship Id="rId19" Type="http://schemas.openxmlformats.org/officeDocument/2006/relationships/image" Target="../media/image181.svg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3.svg"/><Relationship Id="rId18" Type="http://schemas.openxmlformats.org/officeDocument/2006/relationships/image" Target="../media/image268.png"/><Relationship Id="rId26" Type="http://schemas.openxmlformats.org/officeDocument/2006/relationships/image" Target="../media/image276.png"/><Relationship Id="rId39" Type="http://schemas.openxmlformats.org/officeDocument/2006/relationships/image" Target="../media/image289.svg"/><Relationship Id="rId21" Type="http://schemas.openxmlformats.org/officeDocument/2006/relationships/image" Target="../media/image271.svg"/><Relationship Id="rId34" Type="http://schemas.openxmlformats.org/officeDocument/2006/relationships/image" Target="../media/image284.png"/><Relationship Id="rId42" Type="http://schemas.openxmlformats.org/officeDocument/2006/relationships/image" Target="../media/image292.png"/><Relationship Id="rId7" Type="http://schemas.openxmlformats.org/officeDocument/2006/relationships/image" Target="../media/image257.svg"/><Relationship Id="rId2" Type="http://schemas.openxmlformats.org/officeDocument/2006/relationships/image" Target="../media/image252.png"/><Relationship Id="rId16" Type="http://schemas.openxmlformats.org/officeDocument/2006/relationships/image" Target="../media/image266.png"/><Relationship Id="rId29" Type="http://schemas.openxmlformats.org/officeDocument/2006/relationships/image" Target="../media/image279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6.png"/><Relationship Id="rId11" Type="http://schemas.openxmlformats.org/officeDocument/2006/relationships/image" Target="../media/image261.svg"/><Relationship Id="rId24" Type="http://schemas.openxmlformats.org/officeDocument/2006/relationships/image" Target="../media/image274.png"/><Relationship Id="rId32" Type="http://schemas.openxmlformats.org/officeDocument/2006/relationships/image" Target="../media/image282.png"/><Relationship Id="rId37" Type="http://schemas.openxmlformats.org/officeDocument/2006/relationships/image" Target="../media/image287.svg"/><Relationship Id="rId40" Type="http://schemas.openxmlformats.org/officeDocument/2006/relationships/image" Target="../media/image290.png"/><Relationship Id="rId45" Type="http://schemas.openxmlformats.org/officeDocument/2006/relationships/image" Target="../media/image295.png"/><Relationship Id="rId5" Type="http://schemas.openxmlformats.org/officeDocument/2006/relationships/image" Target="../media/image255.svg"/><Relationship Id="rId15" Type="http://schemas.openxmlformats.org/officeDocument/2006/relationships/image" Target="../media/image265.svg"/><Relationship Id="rId23" Type="http://schemas.openxmlformats.org/officeDocument/2006/relationships/image" Target="../media/image273.svg"/><Relationship Id="rId28" Type="http://schemas.openxmlformats.org/officeDocument/2006/relationships/image" Target="../media/image278.png"/><Relationship Id="rId36" Type="http://schemas.openxmlformats.org/officeDocument/2006/relationships/image" Target="../media/image286.png"/><Relationship Id="rId10" Type="http://schemas.openxmlformats.org/officeDocument/2006/relationships/image" Target="../media/image260.png"/><Relationship Id="rId19" Type="http://schemas.openxmlformats.org/officeDocument/2006/relationships/image" Target="../media/image269.svg"/><Relationship Id="rId31" Type="http://schemas.openxmlformats.org/officeDocument/2006/relationships/image" Target="../media/image281.svg"/><Relationship Id="rId44" Type="http://schemas.openxmlformats.org/officeDocument/2006/relationships/image" Target="../media/image294.emf"/><Relationship Id="rId4" Type="http://schemas.openxmlformats.org/officeDocument/2006/relationships/image" Target="../media/image254.png"/><Relationship Id="rId9" Type="http://schemas.openxmlformats.org/officeDocument/2006/relationships/image" Target="../media/image259.svg"/><Relationship Id="rId14" Type="http://schemas.openxmlformats.org/officeDocument/2006/relationships/image" Target="../media/image264.png"/><Relationship Id="rId22" Type="http://schemas.openxmlformats.org/officeDocument/2006/relationships/image" Target="../media/image272.png"/><Relationship Id="rId27" Type="http://schemas.openxmlformats.org/officeDocument/2006/relationships/image" Target="../media/image277.svg"/><Relationship Id="rId30" Type="http://schemas.openxmlformats.org/officeDocument/2006/relationships/image" Target="../media/image280.png"/><Relationship Id="rId35" Type="http://schemas.openxmlformats.org/officeDocument/2006/relationships/image" Target="../media/image285.svg"/><Relationship Id="rId43" Type="http://schemas.openxmlformats.org/officeDocument/2006/relationships/image" Target="../media/image293.svg"/><Relationship Id="rId8" Type="http://schemas.openxmlformats.org/officeDocument/2006/relationships/image" Target="../media/image258.png"/><Relationship Id="rId3" Type="http://schemas.openxmlformats.org/officeDocument/2006/relationships/image" Target="../media/image253.svg"/><Relationship Id="rId12" Type="http://schemas.openxmlformats.org/officeDocument/2006/relationships/image" Target="../media/image262.png"/><Relationship Id="rId17" Type="http://schemas.openxmlformats.org/officeDocument/2006/relationships/image" Target="../media/image267.svg"/><Relationship Id="rId25" Type="http://schemas.openxmlformats.org/officeDocument/2006/relationships/image" Target="../media/image275.svg"/><Relationship Id="rId33" Type="http://schemas.openxmlformats.org/officeDocument/2006/relationships/image" Target="../media/image283.svg"/><Relationship Id="rId38" Type="http://schemas.openxmlformats.org/officeDocument/2006/relationships/image" Target="../media/image288.png"/><Relationship Id="rId46" Type="http://schemas.openxmlformats.org/officeDocument/2006/relationships/image" Target="../media/image296.png"/><Relationship Id="rId20" Type="http://schemas.openxmlformats.org/officeDocument/2006/relationships/image" Target="../media/image270.png"/><Relationship Id="rId41" Type="http://schemas.openxmlformats.org/officeDocument/2006/relationships/image" Target="../media/image291.svg"/></Relationships>
</file>

<file path=ppt/slides/_rels/slide8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2.svg"/><Relationship Id="rId21" Type="http://schemas.openxmlformats.org/officeDocument/2006/relationships/image" Target="../media/image316.svg"/><Relationship Id="rId42" Type="http://schemas.openxmlformats.org/officeDocument/2006/relationships/image" Target="../media/image337.png"/><Relationship Id="rId63" Type="http://schemas.openxmlformats.org/officeDocument/2006/relationships/image" Target="../media/image358.svg"/><Relationship Id="rId84" Type="http://schemas.openxmlformats.org/officeDocument/2006/relationships/image" Target="../media/image379.png"/><Relationship Id="rId138" Type="http://schemas.openxmlformats.org/officeDocument/2006/relationships/image" Target="../media/image433.svg"/><Relationship Id="rId159" Type="http://schemas.openxmlformats.org/officeDocument/2006/relationships/image" Target="../media/image454.png"/><Relationship Id="rId170" Type="http://schemas.openxmlformats.org/officeDocument/2006/relationships/image" Target="../media/image465.svg"/><Relationship Id="rId107" Type="http://schemas.openxmlformats.org/officeDocument/2006/relationships/image" Target="../media/image402.svg"/><Relationship Id="rId11" Type="http://schemas.openxmlformats.org/officeDocument/2006/relationships/image" Target="../media/image306.svg"/><Relationship Id="rId32" Type="http://schemas.openxmlformats.org/officeDocument/2006/relationships/image" Target="../media/image327.png"/><Relationship Id="rId53" Type="http://schemas.openxmlformats.org/officeDocument/2006/relationships/image" Target="../media/image348.svg"/><Relationship Id="rId74" Type="http://schemas.openxmlformats.org/officeDocument/2006/relationships/image" Target="../media/image369.png"/><Relationship Id="rId128" Type="http://schemas.openxmlformats.org/officeDocument/2006/relationships/image" Target="../media/image423.png"/><Relationship Id="rId149" Type="http://schemas.openxmlformats.org/officeDocument/2006/relationships/image" Target="../media/image444.png"/><Relationship Id="rId5" Type="http://schemas.openxmlformats.org/officeDocument/2006/relationships/image" Target="../media/image300.svg"/><Relationship Id="rId95" Type="http://schemas.openxmlformats.org/officeDocument/2006/relationships/image" Target="../media/image390.svg"/><Relationship Id="rId160" Type="http://schemas.openxmlformats.org/officeDocument/2006/relationships/image" Target="../media/image455.svg"/><Relationship Id="rId181" Type="http://schemas.openxmlformats.org/officeDocument/2006/relationships/image" Target="../media/image476.png"/><Relationship Id="rId22" Type="http://schemas.openxmlformats.org/officeDocument/2006/relationships/image" Target="../media/image317.png"/><Relationship Id="rId43" Type="http://schemas.openxmlformats.org/officeDocument/2006/relationships/image" Target="../media/image338.svg"/><Relationship Id="rId64" Type="http://schemas.openxmlformats.org/officeDocument/2006/relationships/image" Target="../media/image359.png"/><Relationship Id="rId118" Type="http://schemas.openxmlformats.org/officeDocument/2006/relationships/image" Target="../media/image413.png"/><Relationship Id="rId139" Type="http://schemas.openxmlformats.org/officeDocument/2006/relationships/image" Target="../media/image434.png"/><Relationship Id="rId85" Type="http://schemas.openxmlformats.org/officeDocument/2006/relationships/image" Target="../media/image380.svg"/><Relationship Id="rId150" Type="http://schemas.openxmlformats.org/officeDocument/2006/relationships/image" Target="../media/image445.svg"/><Relationship Id="rId171" Type="http://schemas.openxmlformats.org/officeDocument/2006/relationships/image" Target="../media/image466.png"/><Relationship Id="rId12" Type="http://schemas.openxmlformats.org/officeDocument/2006/relationships/image" Target="../media/image307.png"/><Relationship Id="rId33" Type="http://schemas.openxmlformats.org/officeDocument/2006/relationships/image" Target="../media/image328.svg"/><Relationship Id="rId108" Type="http://schemas.openxmlformats.org/officeDocument/2006/relationships/image" Target="../media/image403.png"/><Relationship Id="rId129" Type="http://schemas.openxmlformats.org/officeDocument/2006/relationships/image" Target="../media/image424.svg"/><Relationship Id="rId54" Type="http://schemas.openxmlformats.org/officeDocument/2006/relationships/image" Target="../media/image349.png"/><Relationship Id="rId75" Type="http://schemas.openxmlformats.org/officeDocument/2006/relationships/image" Target="../media/image370.svg"/><Relationship Id="rId96" Type="http://schemas.openxmlformats.org/officeDocument/2006/relationships/image" Target="../media/image391.png"/><Relationship Id="rId140" Type="http://schemas.openxmlformats.org/officeDocument/2006/relationships/image" Target="../media/image435.svg"/><Relationship Id="rId161" Type="http://schemas.openxmlformats.org/officeDocument/2006/relationships/image" Target="../media/image456.png"/><Relationship Id="rId182" Type="http://schemas.openxmlformats.org/officeDocument/2006/relationships/image" Target="../media/image477.svg"/><Relationship Id="rId6" Type="http://schemas.openxmlformats.org/officeDocument/2006/relationships/image" Target="../media/image301.png"/><Relationship Id="rId23" Type="http://schemas.openxmlformats.org/officeDocument/2006/relationships/image" Target="../media/image318.svg"/><Relationship Id="rId119" Type="http://schemas.openxmlformats.org/officeDocument/2006/relationships/image" Target="../media/image414.svg"/><Relationship Id="rId44" Type="http://schemas.openxmlformats.org/officeDocument/2006/relationships/image" Target="../media/image339.png"/><Relationship Id="rId65" Type="http://schemas.openxmlformats.org/officeDocument/2006/relationships/image" Target="../media/image360.svg"/><Relationship Id="rId86" Type="http://schemas.openxmlformats.org/officeDocument/2006/relationships/image" Target="../media/image381.png"/><Relationship Id="rId130" Type="http://schemas.openxmlformats.org/officeDocument/2006/relationships/image" Target="../media/image425.png"/><Relationship Id="rId151" Type="http://schemas.openxmlformats.org/officeDocument/2006/relationships/image" Target="../media/image446.png"/><Relationship Id="rId172" Type="http://schemas.openxmlformats.org/officeDocument/2006/relationships/image" Target="../media/image467.svg"/><Relationship Id="rId13" Type="http://schemas.openxmlformats.org/officeDocument/2006/relationships/image" Target="../media/image308.svg"/><Relationship Id="rId18" Type="http://schemas.openxmlformats.org/officeDocument/2006/relationships/image" Target="../media/image313.png"/><Relationship Id="rId39" Type="http://schemas.openxmlformats.org/officeDocument/2006/relationships/image" Target="../media/image334.svg"/><Relationship Id="rId109" Type="http://schemas.openxmlformats.org/officeDocument/2006/relationships/image" Target="../media/image404.svg"/><Relationship Id="rId34" Type="http://schemas.openxmlformats.org/officeDocument/2006/relationships/image" Target="../media/image329.png"/><Relationship Id="rId50" Type="http://schemas.openxmlformats.org/officeDocument/2006/relationships/image" Target="../media/image345.png"/><Relationship Id="rId55" Type="http://schemas.openxmlformats.org/officeDocument/2006/relationships/image" Target="../media/image350.svg"/><Relationship Id="rId76" Type="http://schemas.openxmlformats.org/officeDocument/2006/relationships/image" Target="../media/image371.png"/><Relationship Id="rId97" Type="http://schemas.openxmlformats.org/officeDocument/2006/relationships/image" Target="../media/image392.svg"/><Relationship Id="rId104" Type="http://schemas.openxmlformats.org/officeDocument/2006/relationships/image" Target="../media/image399.png"/><Relationship Id="rId120" Type="http://schemas.openxmlformats.org/officeDocument/2006/relationships/image" Target="../media/image415.png"/><Relationship Id="rId125" Type="http://schemas.openxmlformats.org/officeDocument/2006/relationships/image" Target="../media/image420.svg"/><Relationship Id="rId141" Type="http://schemas.openxmlformats.org/officeDocument/2006/relationships/image" Target="../media/image436.png"/><Relationship Id="rId146" Type="http://schemas.openxmlformats.org/officeDocument/2006/relationships/image" Target="../media/image441.svg"/><Relationship Id="rId167" Type="http://schemas.openxmlformats.org/officeDocument/2006/relationships/image" Target="../media/image462.png"/><Relationship Id="rId188" Type="http://schemas.openxmlformats.org/officeDocument/2006/relationships/image" Target="../media/image483.svg"/><Relationship Id="rId7" Type="http://schemas.openxmlformats.org/officeDocument/2006/relationships/image" Target="../media/image302.svg"/><Relationship Id="rId71" Type="http://schemas.openxmlformats.org/officeDocument/2006/relationships/image" Target="../media/image366.svg"/><Relationship Id="rId92" Type="http://schemas.openxmlformats.org/officeDocument/2006/relationships/image" Target="../media/image387.png"/><Relationship Id="rId162" Type="http://schemas.openxmlformats.org/officeDocument/2006/relationships/image" Target="../media/image457.svg"/><Relationship Id="rId183" Type="http://schemas.openxmlformats.org/officeDocument/2006/relationships/image" Target="../media/image478.png"/><Relationship Id="rId2" Type="http://schemas.openxmlformats.org/officeDocument/2006/relationships/image" Target="../media/image297.png"/><Relationship Id="rId29" Type="http://schemas.openxmlformats.org/officeDocument/2006/relationships/image" Target="../media/image324.svg"/><Relationship Id="rId24" Type="http://schemas.openxmlformats.org/officeDocument/2006/relationships/image" Target="../media/image319.png"/><Relationship Id="rId40" Type="http://schemas.openxmlformats.org/officeDocument/2006/relationships/image" Target="../media/image335.png"/><Relationship Id="rId45" Type="http://schemas.openxmlformats.org/officeDocument/2006/relationships/image" Target="../media/image340.svg"/><Relationship Id="rId66" Type="http://schemas.openxmlformats.org/officeDocument/2006/relationships/image" Target="../media/image361.png"/><Relationship Id="rId87" Type="http://schemas.openxmlformats.org/officeDocument/2006/relationships/image" Target="../media/image382.svg"/><Relationship Id="rId110" Type="http://schemas.openxmlformats.org/officeDocument/2006/relationships/image" Target="../media/image405.png"/><Relationship Id="rId115" Type="http://schemas.openxmlformats.org/officeDocument/2006/relationships/image" Target="../media/image410.svg"/><Relationship Id="rId131" Type="http://schemas.openxmlformats.org/officeDocument/2006/relationships/image" Target="../media/image426.svg"/><Relationship Id="rId136" Type="http://schemas.openxmlformats.org/officeDocument/2006/relationships/image" Target="../media/image431.png"/><Relationship Id="rId157" Type="http://schemas.openxmlformats.org/officeDocument/2006/relationships/image" Target="../media/image452.png"/><Relationship Id="rId178" Type="http://schemas.openxmlformats.org/officeDocument/2006/relationships/image" Target="../media/image473.svg"/><Relationship Id="rId61" Type="http://schemas.openxmlformats.org/officeDocument/2006/relationships/image" Target="../media/image356.svg"/><Relationship Id="rId82" Type="http://schemas.openxmlformats.org/officeDocument/2006/relationships/image" Target="../media/image377.png"/><Relationship Id="rId152" Type="http://schemas.openxmlformats.org/officeDocument/2006/relationships/image" Target="../media/image447.svg"/><Relationship Id="rId173" Type="http://schemas.openxmlformats.org/officeDocument/2006/relationships/image" Target="../media/image468.png"/><Relationship Id="rId19" Type="http://schemas.openxmlformats.org/officeDocument/2006/relationships/image" Target="../media/image314.svg"/><Relationship Id="rId14" Type="http://schemas.openxmlformats.org/officeDocument/2006/relationships/image" Target="../media/image309.png"/><Relationship Id="rId30" Type="http://schemas.openxmlformats.org/officeDocument/2006/relationships/image" Target="../media/image325.png"/><Relationship Id="rId35" Type="http://schemas.openxmlformats.org/officeDocument/2006/relationships/image" Target="../media/image330.svg"/><Relationship Id="rId56" Type="http://schemas.openxmlformats.org/officeDocument/2006/relationships/image" Target="../media/image351.png"/><Relationship Id="rId77" Type="http://schemas.openxmlformats.org/officeDocument/2006/relationships/image" Target="../media/image372.svg"/><Relationship Id="rId100" Type="http://schemas.openxmlformats.org/officeDocument/2006/relationships/image" Target="../media/image395.png"/><Relationship Id="rId105" Type="http://schemas.openxmlformats.org/officeDocument/2006/relationships/image" Target="../media/image400.svg"/><Relationship Id="rId126" Type="http://schemas.openxmlformats.org/officeDocument/2006/relationships/image" Target="../media/image421.png"/><Relationship Id="rId147" Type="http://schemas.openxmlformats.org/officeDocument/2006/relationships/image" Target="../media/image442.png"/><Relationship Id="rId168" Type="http://schemas.openxmlformats.org/officeDocument/2006/relationships/image" Target="../media/image463.svg"/><Relationship Id="rId8" Type="http://schemas.openxmlformats.org/officeDocument/2006/relationships/image" Target="../media/image303.png"/><Relationship Id="rId51" Type="http://schemas.openxmlformats.org/officeDocument/2006/relationships/image" Target="../media/image346.svg"/><Relationship Id="rId72" Type="http://schemas.openxmlformats.org/officeDocument/2006/relationships/image" Target="../media/image367.png"/><Relationship Id="rId93" Type="http://schemas.openxmlformats.org/officeDocument/2006/relationships/image" Target="../media/image388.svg"/><Relationship Id="rId98" Type="http://schemas.openxmlformats.org/officeDocument/2006/relationships/image" Target="../media/image393.png"/><Relationship Id="rId121" Type="http://schemas.openxmlformats.org/officeDocument/2006/relationships/image" Target="../media/image416.svg"/><Relationship Id="rId142" Type="http://schemas.openxmlformats.org/officeDocument/2006/relationships/image" Target="../media/image437.svg"/><Relationship Id="rId163" Type="http://schemas.openxmlformats.org/officeDocument/2006/relationships/image" Target="../media/image458.png"/><Relationship Id="rId184" Type="http://schemas.openxmlformats.org/officeDocument/2006/relationships/image" Target="../media/image479.svg"/><Relationship Id="rId189" Type="http://schemas.openxmlformats.org/officeDocument/2006/relationships/image" Target="../media/image484.png"/><Relationship Id="rId3" Type="http://schemas.openxmlformats.org/officeDocument/2006/relationships/image" Target="../media/image298.svg"/><Relationship Id="rId25" Type="http://schemas.openxmlformats.org/officeDocument/2006/relationships/image" Target="../media/image320.svg"/><Relationship Id="rId46" Type="http://schemas.openxmlformats.org/officeDocument/2006/relationships/image" Target="../media/image341.png"/><Relationship Id="rId67" Type="http://schemas.openxmlformats.org/officeDocument/2006/relationships/image" Target="../media/image362.svg"/><Relationship Id="rId116" Type="http://schemas.openxmlformats.org/officeDocument/2006/relationships/image" Target="../media/image411.png"/><Relationship Id="rId137" Type="http://schemas.openxmlformats.org/officeDocument/2006/relationships/image" Target="../media/image432.svg"/><Relationship Id="rId158" Type="http://schemas.openxmlformats.org/officeDocument/2006/relationships/image" Target="../media/image453.svg"/><Relationship Id="rId20" Type="http://schemas.openxmlformats.org/officeDocument/2006/relationships/image" Target="../media/image315.png"/><Relationship Id="rId41" Type="http://schemas.openxmlformats.org/officeDocument/2006/relationships/image" Target="../media/image336.svg"/><Relationship Id="rId62" Type="http://schemas.openxmlformats.org/officeDocument/2006/relationships/image" Target="../media/image357.png"/><Relationship Id="rId83" Type="http://schemas.openxmlformats.org/officeDocument/2006/relationships/image" Target="../media/image378.svg"/><Relationship Id="rId88" Type="http://schemas.openxmlformats.org/officeDocument/2006/relationships/image" Target="../media/image383.png"/><Relationship Id="rId111" Type="http://schemas.openxmlformats.org/officeDocument/2006/relationships/image" Target="../media/image406.svg"/><Relationship Id="rId132" Type="http://schemas.openxmlformats.org/officeDocument/2006/relationships/image" Target="../media/image427.png"/><Relationship Id="rId153" Type="http://schemas.openxmlformats.org/officeDocument/2006/relationships/image" Target="../media/image448.png"/><Relationship Id="rId174" Type="http://schemas.openxmlformats.org/officeDocument/2006/relationships/image" Target="../media/image469.svg"/><Relationship Id="rId179" Type="http://schemas.openxmlformats.org/officeDocument/2006/relationships/image" Target="../media/image474.png"/><Relationship Id="rId190" Type="http://schemas.openxmlformats.org/officeDocument/2006/relationships/image" Target="../media/image485.svg"/><Relationship Id="rId15" Type="http://schemas.openxmlformats.org/officeDocument/2006/relationships/image" Target="../media/image310.svg"/><Relationship Id="rId36" Type="http://schemas.openxmlformats.org/officeDocument/2006/relationships/image" Target="../media/image331.png"/><Relationship Id="rId57" Type="http://schemas.openxmlformats.org/officeDocument/2006/relationships/image" Target="../media/image352.svg"/><Relationship Id="rId106" Type="http://schemas.openxmlformats.org/officeDocument/2006/relationships/image" Target="../media/image401.png"/><Relationship Id="rId127" Type="http://schemas.openxmlformats.org/officeDocument/2006/relationships/image" Target="../media/image422.svg"/><Relationship Id="rId10" Type="http://schemas.openxmlformats.org/officeDocument/2006/relationships/image" Target="../media/image305.png"/><Relationship Id="rId31" Type="http://schemas.openxmlformats.org/officeDocument/2006/relationships/image" Target="../media/image326.svg"/><Relationship Id="rId52" Type="http://schemas.openxmlformats.org/officeDocument/2006/relationships/image" Target="../media/image347.png"/><Relationship Id="rId73" Type="http://schemas.openxmlformats.org/officeDocument/2006/relationships/image" Target="../media/image368.svg"/><Relationship Id="rId78" Type="http://schemas.openxmlformats.org/officeDocument/2006/relationships/image" Target="../media/image373.png"/><Relationship Id="rId94" Type="http://schemas.openxmlformats.org/officeDocument/2006/relationships/image" Target="../media/image389.png"/><Relationship Id="rId99" Type="http://schemas.openxmlformats.org/officeDocument/2006/relationships/image" Target="../media/image394.svg"/><Relationship Id="rId101" Type="http://schemas.openxmlformats.org/officeDocument/2006/relationships/image" Target="../media/image396.svg"/><Relationship Id="rId122" Type="http://schemas.openxmlformats.org/officeDocument/2006/relationships/image" Target="../media/image417.png"/><Relationship Id="rId143" Type="http://schemas.openxmlformats.org/officeDocument/2006/relationships/image" Target="../media/image438.png"/><Relationship Id="rId148" Type="http://schemas.openxmlformats.org/officeDocument/2006/relationships/image" Target="../media/image443.svg"/><Relationship Id="rId164" Type="http://schemas.openxmlformats.org/officeDocument/2006/relationships/image" Target="../media/image459.svg"/><Relationship Id="rId169" Type="http://schemas.openxmlformats.org/officeDocument/2006/relationships/image" Target="../media/image464.png"/><Relationship Id="rId185" Type="http://schemas.openxmlformats.org/officeDocument/2006/relationships/image" Target="../media/image480.png"/><Relationship Id="rId4" Type="http://schemas.openxmlformats.org/officeDocument/2006/relationships/image" Target="../media/image299.png"/><Relationship Id="rId9" Type="http://schemas.openxmlformats.org/officeDocument/2006/relationships/image" Target="../media/image304.svg"/><Relationship Id="rId180" Type="http://schemas.openxmlformats.org/officeDocument/2006/relationships/image" Target="../media/image475.svg"/><Relationship Id="rId26" Type="http://schemas.openxmlformats.org/officeDocument/2006/relationships/image" Target="../media/image321.png"/><Relationship Id="rId47" Type="http://schemas.openxmlformats.org/officeDocument/2006/relationships/image" Target="../media/image342.svg"/><Relationship Id="rId68" Type="http://schemas.openxmlformats.org/officeDocument/2006/relationships/image" Target="../media/image363.png"/><Relationship Id="rId89" Type="http://schemas.openxmlformats.org/officeDocument/2006/relationships/image" Target="../media/image384.svg"/><Relationship Id="rId112" Type="http://schemas.openxmlformats.org/officeDocument/2006/relationships/image" Target="../media/image407.png"/><Relationship Id="rId133" Type="http://schemas.openxmlformats.org/officeDocument/2006/relationships/image" Target="../media/image428.svg"/><Relationship Id="rId154" Type="http://schemas.openxmlformats.org/officeDocument/2006/relationships/image" Target="../media/image449.svg"/><Relationship Id="rId175" Type="http://schemas.openxmlformats.org/officeDocument/2006/relationships/image" Target="../media/image470.png"/><Relationship Id="rId16" Type="http://schemas.openxmlformats.org/officeDocument/2006/relationships/image" Target="../media/image311.png"/><Relationship Id="rId37" Type="http://schemas.openxmlformats.org/officeDocument/2006/relationships/image" Target="../media/image332.svg"/><Relationship Id="rId58" Type="http://schemas.openxmlformats.org/officeDocument/2006/relationships/image" Target="../media/image353.png"/><Relationship Id="rId79" Type="http://schemas.openxmlformats.org/officeDocument/2006/relationships/image" Target="../media/image374.svg"/><Relationship Id="rId102" Type="http://schemas.openxmlformats.org/officeDocument/2006/relationships/image" Target="../media/image397.png"/><Relationship Id="rId123" Type="http://schemas.openxmlformats.org/officeDocument/2006/relationships/image" Target="../media/image418.svg"/><Relationship Id="rId144" Type="http://schemas.openxmlformats.org/officeDocument/2006/relationships/image" Target="../media/image439.svg"/><Relationship Id="rId90" Type="http://schemas.openxmlformats.org/officeDocument/2006/relationships/image" Target="../media/image385.png"/><Relationship Id="rId165" Type="http://schemas.openxmlformats.org/officeDocument/2006/relationships/image" Target="../media/image460.png"/><Relationship Id="rId186" Type="http://schemas.openxmlformats.org/officeDocument/2006/relationships/image" Target="../media/image481.svg"/><Relationship Id="rId27" Type="http://schemas.openxmlformats.org/officeDocument/2006/relationships/image" Target="../media/image322.svg"/><Relationship Id="rId48" Type="http://schemas.openxmlformats.org/officeDocument/2006/relationships/image" Target="../media/image343.png"/><Relationship Id="rId69" Type="http://schemas.openxmlformats.org/officeDocument/2006/relationships/image" Target="../media/image364.svg"/><Relationship Id="rId113" Type="http://schemas.openxmlformats.org/officeDocument/2006/relationships/image" Target="../media/image408.svg"/><Relationship Id="rId134" Type="http://schemas.openxmlformats.org/officeDocument/2006/relationships/image" Target="../media/image429.png"/><Relationship Id="rId80" Type="http://schemas.openxmlformats.org/officeDocument/2006/relationships/image" Target="../media/image375.png"/><Relationship Id="rId155" Type="http://schemas.openxmlformats.org/officeDocument/2006/relationships/image" Target="../media/image450.png"/><Relationship Id="rId176" Type="http://schemas.openxmlformats.org/officeDocument/2006/relationships/image" Target="../media/image471.svg"/><Relationship Id="rId17" Type="http://schemas.openxmlformats.org/officeDocument/2006/relationships/image" Target="../media/image312.svg"/><Relationship Id="rId38" Type="http://schemas.openxmlformats.org/officeDocument/2006/relationships/image" Target="../media/image333.png"/><Relationship Id="rId59" Type="http://schemas.openxmlformats.org/officeDocument/2006/relationships/image" Target="../media/image354.svg"/><Relationship Id="rId103" Type="http://schemas.openxmlformats.org/officeDocument/2006/relationships/image" Target="../media/image398.svg"/><Relationship Id="rId124" Type="http://schemas.openxmlformats.org/officeDocument/2006/relationships/image" Target="../media/image419.png"/><Relationship Id="rId70" Type="http://schemas.openxmlformats.org/officeDocument/2006/relationships/image" Target="../media/image365.png"/><Relationship Id="rId91" Type="http://schemas.openxmlformats.org/officeDocument/2006/relationships/image" Target="../media/image386.svg"/><Relationship Id="rId145" Type="http://schemas.openxmlformats.org/officeDocument/2006/relationships/image" Target="../media/image440.png"/><Relationship Id="rId166" Type="http://schemas.openxmlformats.org/officeDocument/2006/relationships/image" Target="../media/image461.svg"/><Relationship Id="rId187" Type="http://schemas.openxmlformats.org/officeDocument/2006/relationships/image" Target="../media/image482.png"/><Relationship Id="rId1" Type="http://schemas.openxmlformats.org/officeDocument/2006/relationships/slideLayout" Target="../slideLayouts/slideLayout4.xml"/><Relationship Id="rId28" Type="http://schemas.openxmlformats.org/officeDocument/2006/relationships/image" Target="../media/image323.png"/><Relationship Id="rId49" Type="http://schemas.openxmlformats.org/officeDocument/2006/relationships/image" Target="../media/image344.svg"/><Relationship Id="rId114" Type="http://schemas.openxmlformats.org/officeDocument/2006/relationships/image" Target="../media/image409.png"/><Relationship Id="rId60" Type="http://schemas.openxmlformats.org/officeDocument/2006/relationships/image" Target="../media/image355.png"/><Relationship Id="rId81" Type="http://schemas.openxmlformats.org/officeDocument/2006/relationships/image" Target="../media/image376.svg"/><Relationship Id="rId135" Type="http://schemas.openxmlformats.org/officeDocument/2006/relationships/image" Target="../media/image430.svg"/><Relationship Id="rId156" Type="http://schemas.openxmlformats.org/officeDocument/2006/relationships/image" Target="../media/image451.svg"/><Relationship Id="rId177" Type="http://schemas.openxmlformats.org/officeDocument/2006/relationships/image" Target="../media/image47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13" Type="http://schemas.openxmlformats.org/officeDocument/2006/relationships/image" Target="../media/image497.svg"/><Relationship Id="rId18" Type="http://schemas.openxmlformats.org/officeDocument/2006/relationships/image" Target="../media/image502.png"/><Relationship Id="rId3" Type="http://schemas.openxmlformats.org/officeDocument/2006/relationships/image" Target="../media/image487.svg"/><Relationship Id="rId21" Type="http://schemas.openxmlformats.org/officeDocument/2006/relationships/image" Target="../media/image505.svg"/><Relationship Id="rId7" Type="http://schemas.openxmlformats.org/officeDocument/2006/relationships/image" Target="../media/image491.svg"/><Relationship Id="rId12" Type="http://schemas.openxmlformats.org/officeDocument/2006/relationships/image" Target="../media/image496.png"/><Relationship Id="rId17" Type="http://schemas.openxmlformats.org/officeDocument/2006/relationships/image" Target="../media/image501.svg"/><Relationship Id="rId2" Type="http://schemas.openxmlformats.org/officeDocument/2006/relationships/image" Target="../media/image486.png"/><Relationship Id="rId16" Type="http://schemas.openxmlformats.org/officeDocument/2006/relationships/image" Target="../media/image500.png"/><Relationship Id="rId20" Type="http://schemas.openxmlformats.org/officeDocument/2006/relationships/image" Target="../media/image50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0.png"/><Relationship Id="rId11" Type="http://schemas.openxmlformats.org/officeDocument/2006/relationships/image" Target="../media/image495.svg"/><Relationship Id="rId24" Type="http://schemas.openxmlformats.org/officeDocument/2006/relationships/image" Target="../media/image508.png"/><Relationship Id="rId5" Type="http://schemas.openxmlformats.org/officeDocument/2006/relationships/image" Target="../media/image489.svg"/><Relationship Id="rId15" Type="http://schemas.openxmlformats.org/officeDocument/2006/relationships/image" Target="../media/image499.svg"/><Relationship Id="rId23" Type="http://schemas.openxmlformats.org/officeDocument/2006/relationships/image" Target="../media/image507.svg"/><Relationship Id="rId10" Type="http://schemas.openxmlformats.org/officeDocument/2006/relationships/image" Target="../media/image494.png"/><Relationship Id="rId19" Type="http://schemas.openxmlformats.org/officeDocument/2006/relationships/image" Target="../media/image503.svg"/><Relationship Id="rId4" Type="http://schemas.openxmlformats.org/officeDocument/2006/relationships/image" Target="../media/image488.png"/><Relationship Id="rId9" Type="http://schemas.openxmlformats.org/officeDocument/2006/relationships/image" Target="../media/image493.svg"/><Relationship Id="rId14" Type="http://schemas.openxmlformats.org/officeDocument/2006/relationships/image" Target="../media/image498.png"/><Relationship Id="rId22" Type="http://schemas.openxmlformats.org/officeDocument/2006/relationships/image" Target="../media/image506.png"/></Relationships>
</file>

<file path=ppt/slides/_rels/slide8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1.png"/><Relationship Id="rId21" Type="http://schemas.openxmlformats.org/officeDocument/2006/relationships/image" Target="../media/image526.svg"/><Relationship Id="rId34" Type="http://schemas.openxmlformats.org/officeDocument/2006/relationships/image" Target="../media/image539.png"/><Relationship Id="rId42" Type="http://schemas.openxmlformats.org/officeDocument/2006/relationships/image" Target="../media/image59.png"/><Relationship Id="rId47" Type="http://schemas.openxmlformats.org/officeDocument/2006/relationships/image" Target="../media/image550.svg"/><Relationship Id="rId50" Type="http://schemas.openxmlformats.org/officeDocument/2006/relationships/image" Target="../media/image553.png"/><Relationship Id="rId55" Type="http://schemas.openxmlformats.org/officeDocument/2006/relationships/image" Target="../media/image558.svg"/><Relationship Id="rId63" Type="http://schemas.openxmlformats.org/officeDocument/2006/relationships/image" Target="../media/image566.svg"/><Relationship Id="rId7" Type="http://schemas.openxmlformats.org/officeDocument/2006/relationships/image" Target="../media/image514.svg"/><Relationship Id="rId2" Type="http://schemas.openxmlformats.org/officeDocument/2006/relationships/image" Target="../media/image509.png"/><Relationship Id="rId16" Type="http://schemas.openxmlformats.org/officeDocument/2006/relationships/image" Target="../media/image523.png"/><Relationship Id="rId29" Type="http://schemas.openxmlformats.org/officeDocument/2006/relationships/image" Target="../media/image534.svg"/><Relationship Id="rId11" Type="http://schemas.openxmlformats.org/officeDocument/2006/relationships/image" Target="../media/image518.svg"/><Relationship Id="rId24" Type="http://schemas.openxmlformats.org/officeDocument/2006/relationships/image" Target="../media/image529.png"/><Relationship Id="rId32" Type="http://schemas.openxmlformats.org/officeDocument/2006/relationships/image" Target="../media/image537.png"/><Relationship Id="rId37" Type="http://schemas.openxmlformats.org/officeDocument/2006/relationships/image" Target="../media/image542.svg"/><Relationship Id="rId40" Type="http://schemas.openxmlformats.org/officeDocument/2006/relationships/image" Target="../media/image545.png"/><Relationship Id="rId45" Type="http://schemas.openxmlformats.org/officeDocument/2006/relationships/image" Target="../media/image548.svg"/><Relationship Id="rId53" Type="http://schemas.openxmlformats.org/officeDocument/2006/relationships/image" Target="../media/image556.svg"/><Relationship Id="rId58" Type="http://schemas.openxmlformats.org/officeDocument/2006/relationships/image" Target="../media/image561.png"/><Relationship Id="rId66" Type="http://schemas.openxmlformats.org/officeDocument/2006/relationships/image" Target="../media/image569.png"/><Relationship Id="rId5" Type="http://schemas.openxmlformats.org/officeDocument/2006/relationships/image" Target="../media/image512.svg"/><Relationship Id="rId61" Type="http://schemas.openxmlformats.org/officeDocument/2006/relationships/image" Target="../media/image564.svg"/><Relationship Id="rId19" Type="http://schemas.openxmlformats.org/officeDocument/2006/relationships/image" Target="../media/image71.svg"/><Relationship Id="rId14" Type="http://schemas.openxmlformats.org/officeDocument/2006/relationships/image" Target="../media/image521.png"/><Relationship Id="rId22" Type="http://schemas.openxmlformats.org/officeDocument/2006/relationships/image" Target="../media/image527.png"/><Relationship Id="rId27" Type="http://schemas.openxmlformats.org/officeDocument/2006/relationships/image" Target="../media/image532.svg"/><Relationship Id="rId30" Type="http://schemas.openxmlformats.org/officeDocument/2006/relationships/image" Target="../media/image535.png"/><Relationship Id="rId35" Type="http://schemas.openxmlformats.org/officeDocument/2006/relationships/image" Target="../media/image540.svg"/><Relationship Id="rId43" Type="http://schemas.openxmlformats.org/officeDocument/2006/relationships/image" Target="../media/image60.svg"/><Relationship Id="rId48" Type="http://schemas.openxmlformats.org/officeDocument/2006/relationships/image" Target="../media/image551.png"/><Relationship Id="rId56" Type="http://schemas.openxmlformats.org/officeDocument/2006/relationships/image" Target="../media/image559.png"/><Relationship Id="rId64" Type="http://schemas.openxmlformats.org/officeDocument/2006/relationships/image" Target="../media/image567.png"/><Relationship Id="rId8" Type="http://schemas.openxmlformats.org/officeDocument/2006/relationships/image" Target="../media/image515.png"/><Relationship Id="rId51" Type="http://schemas.openxmlformats.org/officeDocument/2006/relationships/image" Target="../media/image554.svg"/><Relationship Id="rId3" Type="http://schemas.openxmlformats.org/officeDocument/2006/relationships/image" Target="../media/image510.svg"/><Relationship Id="rId12" Type="http://schemas.openxmlformats.org/officeDocument/2006/relationships/image" Target="../media/image519.png"/><Relationship Id="rId17" Type="http://schemas.openxmlformats.org/officeDocument/2006/relationships/image" Target="../media/image524.svg"/><Relationship Id="rId25" Type="http://schemas.openxmlformats.org/officeDocument/2006/relationships/image" Target="../media/image530.svg"/><Relationship Id="rId33" Type="http://schemas.openxmlformats.org/officeDocument/2006/relationships/image" Target="../media/image538.svg"/><Relationship Id="rId38" Type="http://schemas.openxmlformats.org/officeDocument/2006/relationships/image" Target="../media/image543.png"/><Relationship Id="rId46" Type="http://schemas.openxmlformats.org/officeDocument/2006/relationships/image" Target="../media/image549.png"/><Relationship Id="rId59" Type="http://schemas.openxmlformats.org/officeDocument/2006/relationships/image" Target="../media/image562.svg"/><Relationship Id="rId67" Type="http://schemas.openxmlformats.org/officeDocument/2006/relationships/image" Target="../media/image570.svg"/><Relationship Id="rId20" Type="http://schemas.openxmlformats.org/officeDocument/2006/relationships/image" Target="../media/image525.png"/><Relationship Id="rId41" Type="http://schemas.openxmlformats.org/officeDocument/2006/relationships/image" Target="../media/image546.svg"/><Relationship Id="rId54" Type="http://schemas.openxmlformats.org/officeDocument/2006/relationships/image" Target="../media/image557.png"/><Relationship Id="rId62" Type="http://schemas.openxmlformats.org/officeDocument/2006/relationships/image" Target="../media/image5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3.png"/><Relationship Id="rId15" Type="http://schemas.openxmlformats.org/officeDocument/2006/relationships/image" Target="../media/image522.svg"/><Relationship Id="rId23" Type="http://schemas.openxmlformats.org/officeDocument/2006/relationships/image" Target="../media/image528.svg"/><Relationship Id="rId28" Type="http://schemas.openxmlformats.org/officeDocument/2006/relationships/image" Target="../media/image533.png"/><Relationship Id="rId36" Type="http://schemas.openxmlformats.org/officeDocument/2006/relationships/image" Target="../media/image541.png"/><Relationship Id="rId49" Type="http://schemas.openxmlformats.org/officeDocument/2006/relationships/image" Target="../media/image552.svg"/><Relationship Id="rId57" Type="http://schemas.openxmlformats.org/officeDocument/2006/relationships/image" Target="../media/image560.svg"/><Relationship Id="rId10" Type="http://schemas.openxmlformats.org/officeDocument/2006/relationships/image" Target="../media/image517.png"/><Relationship Id="rId31" Type="http://schemas.openxmlformats.org/officeDocument/2006/relationships/image" Target="../media/image536.svg"/><Relationship Id="rId44" Type="http://schemas.openxmlformats.org/officeDocument/2006/relationships/image" Target="../media/image547.png"/><Relationship Id="rId52" Type="http://schemas.openxmlformats.org/officeDocument/2006/relationships/image" Target="../media/image555.png"/><Relationship Id="rId60" Type="http://schemas.openxmlformats.org/officeDocument/2006/relationships/image" Target="../media/image563.png"/><Relationship Id="rId65" Type="http://schemas.openxmlformats.org/officeDocument/2006/relationships/image" Target="../media/image568.svg"/><Relationship Id="rId4" Type="http://schemas.openxmlformats.org/officeDocument/2006/relationships/image" Target="../media/image511.png"/><Relationship Id="rId9" Type="http://schemas.openxmlformats.org/officeDocument/2006/relationships/image" Target="../media/image516.svg"/><Relationship Id="rId13" Type="http://schemas.openxmlformats.org/officeDocument/2006/relationships/image" Target="../media/image520.svg"/><Relationship Id="rId18" Type="http://schemas.openxmlformats.org/officeDocument/2006/relationships/image" Target="../media/image70.png"/><Relationship Id="rId39" Type="http://schemas.openxmlformats.org/officeDocument/2006/relationships/image" Target="../media/image544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sv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5.png"/><Relationship Id="rId5" Type="http://schemas.openxmlformats.org/officeDocument/2006/relationships/image" Target="../media/image574.png"/><Relationship Id="rId4" Type="http://schemas.openxmlformats.org/officeDocument/2006/relationships/image" Target="../media/image57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678425" y="3251783"/>
            <a:ext cx="10330234" cy="1200329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400" dirty="0"/>
              <a:t>Automating Fabric Solution Deployment</a:t>
            </a:r>
            <a:br>
              <a:rPr lang="en-US" sz="2400" dirty="0"/>
            </a:br>
            <a:r>
              <a:rPr lang="en-US" sz="2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Guidance and Best Practices with CI/CD for Deploying and Updating Fabric Solutions</a:t>
            </a: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58ABB-3954-117E-6231-4333C8890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CCC3AE0E-3630-96D8-5FB8-58B5B7AA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 Files 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FB60616F-E5CA-45FE-F267-13C6B8935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ALM strategy with CI/CD based on item definition files</a:t>
            </a:r>
          </a:p>
          <a:p>
            <a:pPr lvl="1"/>
            <a:r>
              <a:rPr lang="en-US" dirty="0"/>
              <a:t>Fabric automatically serializes workspace items into set of item definition files</a:t>
            </a:r>
          </a:p>
          <a:p>
            <a:pPr lvl="1"/>
            <a:r>
              <a:rPr lang="en-US" dirty="0"/>
              <a:t>Each type of workspace item defines the set of files that constitutes a valid item definition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2E53CC-598F-3C13-1ADC-17D530C9F3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3" r="10471"/>
          <a:stretch/>
        </p:blipFill>
        <p:spPr>
          <a:xfrm>
            <a:off x="5893184" y="2728400"/>
            <a:ext cx="3195809" cy="8338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FCECF3-B1FD-4EA6-B60A-4129A5813C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7" r="9720"/>
          <a:stretch/>
        </p:blipFill>
        <p:spPr>
          <a:xfrm>
            <a:off x="5893184" y="6045811"/>
            <a:ext cx="3206888" cy="8094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C39708-2719-2667-9346-C48F503FB1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988"/>
          <a:stretch/>
        </p:blipFill>
        <p:spPr>
          <a:xfrm>
            <a:off x="5893184" y="4920236"/>
            <a:ext cx="3195787" cy="10537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DEA87F-A7FF-A821-AAE2-62BD0C6805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9671"/>
          <a:stretch/>
        </p:blipFill>
        <p:spPr>
          <a:xfrm>
            <a:off x="5893183" y="3634161"/>
            <a:ext cx="3195796" cy="12142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35D7D0-93F4-1E16-A403-E149463B08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314" t="22433" r="39186"/>
          <a:stretch/>
        </p:blipFill>
        <p:spPr>
          <a:xfrm>
            <a:off x="983322" y="2728400"/>
            <a:ext cx="3062646" cy="25189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0435E1-745B-3715-C863-D2D2DB73C1F2}"/>
              </a:ext>
            </a:extLst>
          </p:cNvPr>
          <p:cNvCxnSpPr>
            <a:cxnSpLocks/>
          </p:cNvCxnSpPr>
          <p:nvPr/>
        </p:nvCxnSpPr>
        <p:spPr>
          <a:xfrm flipV="1">
            <a:off x="3349471" y="3131256"/>
            <a:ext cx="2426365" cy="879367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FBBCA5-22EC-BD22-D558-9EC20845179D}"/>
              </a:ext>
            </a:extLst>
          </p:cNvPr>
          <p:cNvCxnSpPr>
            <a:cxnSpLocks/>
          </p:cNvCxnSpPr>
          <p:nvPr/>
        </p:nvCxnSpPr>
        <p:spPr>
          <a:xfrm flipV="1">
            <a:off x="3209377" y="3987874"/>
            <a:ext cx="2543711" cy="376495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B9638B-843A-A5D8-31D2-713BCBE870F7}"/>
              </a:ext>
            </a:extLst>
          </p:cNvPr>
          <p:cNvCxnSpPr>
            <a:cxnSpLocks/>
          </p:cNvCxnSpPr>
          <p:nvPr/>
        </p:nvCxnSpPr>
        <p:spPr>
          <a:xfrm>
            <a:off x="3638325" y="4736978"/>
            <a:ext cx="2114763" cy="501201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9DCC73-D81F-8407-5AB4-DC5846208070}"/>
              </a:ext>
            </a:extLst>
          </p:cNvPr>
          <p:cNvCxnSpPr>
            <a:cxnSpLocks/>
          </p:cNvCxnSpPr>
          <p:nvPr/>
        </p:nvCxnSpPr>
        <p:spPr>
          <a:xfrm>
            <a:off x="2447166" y="5093622"/>
            <a:ext cx="3305922" cy="1145132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78021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A3F83-F2B8-65AC-072B-8461AE0C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0332-6580-4A25-BA24-C73AA3A3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4DF6D-EEA5-656F-31D0-0897E19DE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Fabric items can be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can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modify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passing item definition</a:t>
            </a:r>
          </a:p>
          <a:p>
            <a:pPr lvl="1"/>
            <a:r>
              <a:rPr lang="en-US" dirty="0"/>
              <a:t>You can retrieve item definition for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3E8D36-3687-F8EF-284F-2A71BC46B435}"/>
              </a:ext>
            </a:extLst>
          </p:cNvPr>
          <p:cNvSpPr/>
          <p:nvPr/>
        </p:nvSpPr>
        <p:spPr bwMode="auto">
          <a:xfrm>
            <a:off x="1391387" y="2948709"/>
            <a:ext cx="2028629" cy="33097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8B581A-422D-FA47-DD41-99FBF06BFE4A}"/>
              </a:ext>
            </a:extLst>
          </p:cNvPr>
          <p:cNvSpPr/>
          <p:nvPr/>
        </p:nvSpPr>
        <p:spPr bwMode="auto">
          <a:xfrm>
            <a:off x="8108730" y="2949690"/>
            <a:ext cx="2028629" cy="33097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REST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4AB81-FCBD-B733-4582-F3871DA55445}"/>
              </a:ext>
            </a:extLst>
          </p:cNvPr>
          <p:cNvGrpSpPr/>
          <p:nvPr/>
        </p:nvGrpSpPr>
        <p:grpSpPr>
          <a:xfrm>
            <a:off x="3669486" y="3234265"/>
            <a:ext cx="4152068" cy="709723"/>
            <a:chOff x="4067606" y="3723515"/>
            <a:chExt cx="4152068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806F671-D9E1-A7ED-1797-9460BF1B5547}"/>
                </a:ext>
              </a:extLst>
            </p:cNvPr>
            <p:cNvSpPr/>
            <p:nvPr/>
          </p:nvSpPr>
          <p:spPr bwMode="auto">
            <a:xfrm>
              <a:off x="5300058" y="3810990"/>
              <a:ext cx="291961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71E4E4F-0C2F-75A9-03F1-E895D07280A4}"/>
                </a:ext>
              </a:extLst>
            </p:cNvPr>
            <p:cNvSpPr/>
            <p:nvPr/>
          </p:nvSpPr>
          <p:spPr bwMode="auto">
            <a:xfrm>
              <a:off x="4067606" y="3723515"/>
              <a:ext cx="1232452" cy="709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E36C3A-7AC8-B9A0-B760-03D28F383C54}"/>
              </a:ext>
            </a:extLst>
          </p:cNvPr>
          <p:cNvGrpSpPr/>
          <p:nvPr/>
        </p:nvGrpSpPr>
        <p:grpSpPr>
          <a:xfrm>
            <a:off x="3707192" y="4237293"/>
            <a:ext cx="4114363" cy="709723"/>
            <a:chOff x="4174871" y="6073182"/>
            <a:chExt cx="411436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39D28012-1647-AD4D-44E5-ADCBB381BDDA}"/>
                </a:ext>
              </a:extLst>
            </p:cNvPr>
            <p:cNvSpPr/>
            <p:nvPr/>
          </p:nvSpPr>
          <p:spPr bwMode="auto">
            <a:xfrm>
              <a:off x="5454458" y="6150072"/>
              <a:ext cx="283477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0F40DC-4488-12DF-2F96-234FF6A2FA46}"/>
                </a:ext>
              </a:extLst>
            </p:cNvPr>
            <p:cNvSpPr/>
            <p:nvPr/>
          </p:nvSpPr>
          <p:spPr bwMode="auto">
            <a:xfrm>
              <a:off x="4174871" y="6073182"/>
              <a:ext cx="1232452" cy="709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605B4C-C2EF-CBF3-9D1A-66221458A6E1}"/>
              </a:ext>
            </a:extLst>
          </p:cNvPr>
          <p:cNvGrpSpPr/>
          <p:nvPr/>
        </p:nvGrpSpPr>
        <p:grpSpPr>
          <a:xfrm>
            <a:off x="3678946" y="5240321"/>
            <a:ext cx="4142605" cy="709723"/>
            <a:chOff x="3840332" y="4643605"/>
            <a:chExt cx="4049787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4B58AF6-97BE-542C-5558-59458A02A6E5}"/>
                </a:ext>
              </a:extLst>
            </p:cNvPr>
            <p:cNvSpPr/>
            <p:nvPr/>
          </p:nvSpPr>
          <p:spPr bwMode="auto">
            <a:xfrm flipH="1">
              <a:off x="5118857" y="4720495"/>
              <a:ext cx="277126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BDB3E14-87C3-1A74-ED59-1684CC0FFDE2}"/>
                </a:ext>
              </a:extLst>
            </p:cNvPr>
            <p:cNvSpPr/>
            <p:nvPr/>
          </p:nvSpPr>
          <p:spPr bwMode="auto">
            <a:xfrm>
              <a:off x="3840332" y="4643605"/>
              <a:ext cx="1232452" cy="709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2100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E8BA2-4E00-8639-271F-5FBD58565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DC377-B677-314D-0DB0-BE370022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84748"/>
          </a:xfrm>
        </p:spPr>
        <p:txBody>
          <a:bodyPr/>
          <a:lstStyle/>
          <a:p>
            <a:r>
              <a:rPr lang="en-US" sz="3500" dirty="0"/>
              <a:t>Deploying Solution by Copying Items in Source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0E713-60CD-E6A0-B945-2A9815983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Fabric items can be cloned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Retrieve item definition from source workspace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Manipulate content of item definition part files such as substitute source Ids for target Ids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 create new item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API to update existing item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30A629-FF7A-CF74-5092-AE79306B2982}"/>
              </a:ext>
            </a:extLst>
          </p:cNvPr>
          <p:cNvSpPr/>
          <p:nvPr/>
        </p:nvSpPr>
        <p:spPr bwMode="auto">
          <a:xfrm>
            <a:off x="4756947" y="3357906"/>
            <a:ext cx="1997708" cy="2726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586423-86EF-544E-36EA-C5CBFB690A58}"/>
              </a:ext>
            </a:extLst>
          </p:cNvPr>
          <p:cNvSpPr/>
          <p:nvPr/>
        </p:nvSpPr>
        <p:spPr bwMode="auto">
          <a:xfrm>
            <a:off x="1098793" y="3357906"/>
            <a:ext cx="1666208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Source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8C3F33-88DB-E814-72AE-867B46DCFDC0}"/>
              </a:ext>
            </a:extLst>
          </p:cNvPr>
          <p:cNvSpPr/>
          <p:nvPr/>
        </p:nvSpPr>
        <p:spPr bwMode="auto">
          <a:xfrm>
            <a:off x="9140091" y="3457606"/>
            <a:ext cx="1598886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Target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9BDC51-7D83-B1B1-2B52-60AD47B4E6F8}"/>
              </a:ext>
            </a:extLst>
          </p:cNvPr>
          <p:cNvGrpSpPr/>
          <p:nvPr/>
        </p:nvGrpSpPr>
        <p:grpSpPr>
          <a:xfrm>
            <a:off x="2834150" y="3927961"/>
            <a:ext cx="1811243" cy="1000045"/>
            <a:chOff x="2834150" y="3927961"/>
            <a:chExt cx="1811243" cy="1000045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3D0A5867-6BE9-C6F3-F6C8-EE0A22055C86}"/>
                </a:ext>
              </a:extLst>
            </p:cNvPr>
            <p:cNvSpPr/>
            <p:nvPr/>
          </p:nvSpPr>
          <p:spPr bwMode="auto">
            <a:xfrm>
              <a:off x="2834150" y="4372062"/>
              <a:ext cx="18112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Item Definition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EB0BC7F-53E1-3F89-2031-FBE3B0575505}"/>
                </a:ext>
              </a:extLst>
            </p:cNvPr>
            <p:cNvSpPr/>
            <p:nvPr/>
          </p:nvSpPr>
          <p:spPr bwMode="auto">
            <a:xfrm>
              <a:off x="2864339" y="3927961"/>
              <a:ext cx="767889" cy="444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EF146E-0029-D26B-4D4F-49DAC8E55DBC}"/>
              </a:ext>
            </a:extLst>
          </p:cNvPr>
          <p:cNvGrpSpPr/>
          <p:nvPr/>
        </p:nvGrpSpPr>
        <p:grpSpPr>
          <a:xfrm>
            <a:off x="6977763" y="4928006"/>
            <a:ext cx="2024029" cy="1000045"/>
            <a:chOff x="6977763" y="4928006"/>
            <a:chExt cx="2024029" cy="1000045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90A85A7B-3EFC-6E8C-6E24-BBAF30A531A1}"/>
                </a:ext>
              </a:extLst>
            </p:cNvPr>
            <p:cNvSpPr/>
            <p:nvPr/>
          </p:nvSpPr>
          <p:spPr bwMode="auto">
            <a:xfrm>
              <a:off x="6977763" y="5372107"/>
              <a:ext cx="2024029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6F2E62C-04BB-611E-4F2F-08218DEE1DD9}"/>
                </a:ext>
              </a:extLst>
            </p:cNvPr>
            <p:cNvSpPr/>
            <p:nvPr/>
          </p:nvSpPr>
          <p:spPr bwMode="auto">
            <a:xfrm>
              <a:off x="6977763" y="4928006"/>
              <a:ext cx="767889" cy="444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D61A15C-4512-554F-9CF3-D180D8E0DD56}"/>
              </a:ext>
            </a:extLst>
          </p:cNvPr>
          <p:cNvGrpSpPr/>
          <p:nvPr/>
        </p:nvGrpSpPr>
        <p:grpSpPr>
          <a:xfrm>
            <a:off x="6929445" y="3662935"/>
            <a:ext cx="2024030" cy="1023310"/>
            <a:chOff x="6929445" y="3662935"/>
            <a:chExt cx="2024030" cy="102331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BC9E84C-4CA4-87AF-D11D-C751AD682BF4}"/>
                </a:ext>
              </a:extLst>
            </p:cNvPr>
            <p:cNvSpPr/>
            <p:nvPr/>
          </p:nvSpPr>
          <p:spPr bwMode="auto">
            <a:xfrm>
              <a:off x="6929445" y="4130301"/>
              <a:ext cx="2024030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Create Item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68582B5-F3A3-D8E7-4DD2-E5D481F9688D}"/>
                </a:ext>
              </a:extLst>
            </p:cNvPr>
            <p:cNvSpPr/>
            <p:nvPr/>
          </p:nvSpPr>
          <p:spPr bwMode="auto">
            <a:xfrm>
              <a:off x="6938559" y="3662935"/>
              <a:ext cx="767889" cy="444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7607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789D-FB69-9EC6-122E-C213F5AB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Workflows for Custom API-driven 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DFDB4-693D-F965-4BF8-DB9E6502F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08817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new target workspace and clones source workspace items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always creates target workspace and builds it from scratch</a:t>
            </a:r>
          </a:p>
          <a:p>
            <a:pPr lvl="1"/>
            <a:r>
              <a:rPr lang="en-US" dirty="0"/>
              <a:t>Fabric REST APIs provide necessary CRUD APIs for managing workspace items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9400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processes set of updates on target workspace that already exists</a:t>
            </a:r>
          </a:p>
          <a:p>
            <a:pPr lvl="1"/>
            <a:r>
              <a:rPr lang="en-US" dirty="0"/>
              <a:t>Source workspace items that already exist in target workspace are updated</a:t>
            </a:r>
          </a:p>
          <a:p>
            <a:pPr lvl="1"/>
            <a:r>
              <a:rPr lang="en-US" dirty="0"/>
              <a:t>Source workspace items that do not already exist in target workspace are created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F69560-2101-D62C-E457-844468DD52C9}"/>
              </a:ext>
            </a:extLst>
          </p:cNvPr>
          <p:cNvGrpSpPr/>
          <p:nvPr/>
        </p:nvGrpSpPr>
        <p:grpSpPr>
          <a:xfrm>
            <a:off x="1289021" y="2472355"/>
            <a:ext cx="2047204" cy="1436070"/>
            <a:chOff x="1069668" y="2769166"/>
            <a:chExt cx="2895211" cy="21450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D76D2A-E484-06ED-71DA-40BF2296B898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D996633-6771-C081-E1AB-2FA161D024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550496-AF21-BE84-34F2-7EC0B259C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C26E8D-61F8-12A5-6843-B5FEF5894BF7}"/>
              </a:ext>
            </a:extLst>
          </p:cNvPr>
          <p:cNvGrpSpPr/>
          <p:nvPr/>
        </p:nvGrpSpPr>
        <p:grpSpPr>
          <a:xfrm>
            <a:off x="3425390" y="2472355"/>
            <a:ext cx="3695589" cy="1436070"/>
            <a:chOff x="3372559" y="2802234"/>
            <a:chExt cx="3695589" cy="14360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038F7FD-BBE2-3272-8ED6-C2CBB792B7A5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FC6E84FA-9327-5234-5870-7695D32ABF4C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00D159D3-1655-1422-29A4-652635EDB3CB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B51F6F-0C58-5168-731A-361E2C904388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D00C32F-3E64-7006-670F-FA59BBF2E961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Target Workspace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F54E3C6-5D7E-0894-56D5-5C85FF57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89C6659-BF0E-936D-4463-09B02FE84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15D097-FAAB-8CFE-EBD4-CF24215CF683}"/>
              </a:ext>
            </a:extLst>
          </p:cNvPr>
          <p:cNvGrpSpPr/>
          <p:nvPr/>
        </p:nvGrpSpPr>
        <p:grpSpPr>
          <a:xfrm>
            <a:off x="1202457" y="5319264"/>
            <a:ext cx="2047204" cy="1436070"/>
            <a:chOff x="1069668" y="2769166"/>
            <a:chExt cx="2895211" cy="21450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4CC7E7-E2A5-FAA8-9C4E-6F70F5448ED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FB93347-A81E-EB97-DA78-CD6E08833344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F36D05-F575-C01E-4521-C9ABE8F4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105110-3F35-5CFE-1D06-707E33DE5E13}"/>
              </a:ext>
            </a:extLst>
          </p:cNvPr>
          <p:cNvGrpSpPr/>
          <p:nvPr/>
        </p:nvGrpSpPr>
        <p:grpSpPr>
          <a:xfrm>
            <a:off x="3338826" y="5485187"/>
            <a:ext cx="1556489" cy="1104223"/>
            <a:chOff x="3618271" y="2939328"/>
            <a:chExt cx="2180595" cy="1246891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FFCE8C7A-ACB5-02BE-E0AE-5CC2DE588F97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109B92-DC95-F8C5-1C7A-29B581F1B1E4}"/>
                </a:ext>
              </a:extLst>
            </p:cNvPr>
            <p:cNvSpPr/>
            <p:nvPr/>
          </p:nvSpPr>
          <p:spPr>
            <a:xfrm>
              <a:off x="3940513" y="2939328"/>
              <a:ext cx="1415265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Items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4DC966-65E8-45E9-32C2-C21FB103A70A}"/>
              </a:ext>
            </a:extLst>
          </p:cNvPr>
          <p:cNvGrpSpPr/>
          <p:nvPr/>
        </p:nvGrpSpPr>
        <p:grpSpPr>
          <a:xfrm>
            <a:off x="4987211" y="5319264"/>
            <a:ext cx="2047204" cy="1436070"/>
            <a:chOff x="1069668" y="2769166"/>
            <a:chExt cx="2895211" cy="214508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8CC098-862C-A85D-903C-F9C7B67ADB0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7D377A-1590-A7A5-56B1-10CD0308488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23AC4-A5B2-5191-4766-07D1097A1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997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9B6B9-767E-E6CE-D106-864242ED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CC731-9521-EDC4-DF78-B0381B6E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Motivation for Custom API-driven Pipelines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8B93BE7E-D766-D7DE-762B-78F8D0C07F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016758"/>
          </a:xfrm>
        </p:spPr>
        <p:txBody>
          <a:bodyPr/>
          <a:lstStyle/>
          <a:p>
            <a:r>
              <a:rPr lang="en-US" dirty="0"/>
              <a:t>Staged deployment used to push changes between environments like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sz="2000" dirty="0"/>
              <a:t>&gt;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sz="2000" dirty="0"/>
              <a:t> &gt;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downstream workspaces on demand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pushes out full update to all workspace items or partial update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600" dirty="0"/>
              <a:t>and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workflows can cross environments such as Entra Id tenant boundaries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Building each stage requires configuring different datasource paths 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for must configure datasources differently for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DADBF5-EE00-078F-D529-9582A59FA2ED}"/>
              </a:ext>
            </a:extLst>
          </p:cNvPr>
          <p:cNvGrpSpPr/>
          <p:nvPr/>
        </p:nvGrpSpPr>
        <p:grpSpPr>
          <a:xfrm>
            <a:off x="1216497" y="2795430"/>
            <a:ext cx="9704332" cy="2060786"/>
            <a:chOff x="1117743" y="2364968"/>
            <a:chExt cx="9704332" cy="20607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A7F71C3-7591-BB02-AED9-2444906D9C6A}"/>
                </a:ext>
              </a:extLst>
            </p:cNvPr>
            <p:cNvSpPr/>
            <p:nvPr/>
          </p:nvSpPr>
          <p:spPr bwMode="auto">
            <a:xfrm>
              <a:off x="7795833" y="2379040"/>
              <a:ext cx="3026242" cy="20467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C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65C65FF-51D2-1A77-EDA1-79D7E0B9ECD4}"/>
                </a:ext>
              </a:extLst>
            </p:cNvPr>
            <p:cNvSpPr/>
            <p:nvPr/>
          </p:nvSpPr>
          <p:spPr bwMode="auto">
            <a:xfrm>
              <a:off x="4148799" y="2372004"/>
              <a:ext cx="3647034" cy="20467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B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252441F-F6B3-785E-BEC5-92116BE37811}"/>
                </a:ext>
              </a:extLst>
            </p:cNvPr>
            <p:cNvSpPr/>
            <p:nvPr/>
          </p:nvSpPr>
          <p:spPr bwMode="auto">
            <a:xfrm>
              <a:off x="1117743" y="2364968"/>
              <a:ext cx="3026242" cy="20537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24B53B-ABE3-87B7-2B43-67E042C19F12}"/>
              </a:ext>
            </a:extLst>
          </p:cNvPr>
          <p:cNvGrpSpPr/>
          <p:nvPr/>
        </p:nvGrpSpPr>
        <p:grpSpPr>
          <a:xfrm>
            <a:off x="1423432" y="3053076"/>
            <a:ext cx="2047204" cy="1436070"/>
            <a:chOff x="1069668" y="2769166"/>
            <a:chExt cx="2895211" cy="21450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EEAA03-FE83-1679-A338-62DBF441E319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Dev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03C9-52A5-AF12-D312-08B73F9BC648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C7FC17-6734-0D91-34BF-B51A116CA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6E9446-56BC-8E09-6CC8-A6C62621101D}"/>
              </a:ext>
            </a:extLst>
          </p:cNvPr>
          <p:cNvGrpSpPr/>
          <p:nvPr/>
        </p:nvGrpSpPr>
        <p:grpSpPr>
          <a:xfrm>
            <a:off x="3490977" y="3053076"/>
            <a:ext cx="3695589" cy="1436070"/>
            <a:chOff x="3372559" y="2802234"/>
            <a:chExt cx="3695589" cy="143607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895A7D9-7048-A970-7853-00CD8A9E285B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00C3A386-CC33-44DD-B61B-1DE22F803F80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54F0A82-C475-3697-DFB6-78D8679D6DC3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649978-988A-E3B0-05B2-67BD90D8297D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8605763-63D7-E776-6F8B-AEBDDE229696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C6215A1-C16A-5C69-AA4C-32B94361CC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7972069-9F3E-79DF-8E96-A73B88531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73173C-0EAC-FAA2-ADCA-B48E90F60B75}"/>
              </a:ext>
            </a:extLst>
          </p:cNvPr>
          <p:cNvGrpSpPr/>
          <p:nvPr/>
        </p:nvGrpSpPr>
        <p:grpSpPr>
          <a:xfrm>
            <a:off x="7170339" y="3055021"/>
            <a:ext cx="3669473" cy="1436070"/>
            <a:chOff x="7051921" y="2804179"/>
            <a:chExt cx="3669473" cy="1436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D91689D-03CF-10B7-2BDF-9D594AA5EDF1}"/>
                </a:ext>
              </a:extLst>
            </p:cNvPr>
            <p:cNvGrpSpPr/>
            <p:nvPr/>
          </p:nvGrpSpPr>
          <p:grpSpPr>
            <a:xfrm>
              <a:off x="7051921" y="2937186"/>
              <a:ext cx="1556489" cy="1104223"/>
              <a:chOff x="3618271" y="2939328"/>
              <a:chExt cx="2180595" cy="1246891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0F634960-6A1E-8148-C414-E9B21CB92215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BBFAFBE5-C15E-5EA0-5A35-E0EBE9E6A28E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6741CD2-44BC-BEA4-E27E-758C35225648}"/>
                </a:ext>
              </a:extLst>
            </p:cNvPr>
            <p:cNvGrpSpPr/>
            <p:nvPr/>
          </p:nvGrpSpPr>
          <p:grpSpPr>
            <a:xfrm>
              <a:off x="8674190" y="2804179"/>
              <a:ext cx="2047204" cy="1436070"/>
              <a:chOff x="1069668" y="2769166"/>
              <a:chExt cx="2895211" cy="214508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A3D5F6C-0A69-6225-40EA-3DB911504EB0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CE04734-D2DC-34E1-8DB0-1F6D78148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CB33DC3-161C-D32D-A11D-E698D45C1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6E3A5E6-730F-61AE-8915-9AA8C6E10EB4}"/>
              </a:ext>
            </a:extLst>
          </p:cNvPr>
          <p:cNvSpPr/>
          <p:nvPr/>
        </p:nvSpPr>
        <p:spPr>
          <a:xfrm>
            <a:off x="3715352" y="3222433"/>
            <a:ext cx="1010203" cy="1104223"/>
          </a:xfrm>
          <a:prstGeom prst="roundRect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Update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Items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289E85D-7D85-DA93-FFB9-F69A9E0F0F2D}"/>
              </a:ext>
            </a:extLst>
          </p:cNvPr>
          <p:cNvGrpSpPr/>
          <p:nvPr/>
        </p:nvGrpSpPr>
        <p:grpSpPr>
          <a:xfrm>
            <a:off x="7186938" y="3195062"/>
            <a:ext cx="1556489" cy="1104222"/>
            <a:chOff x="3618271" y="2939328"/>
            <a:chExt cx="2180595" cy="1246891"/>
          </a:xfrm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5D48D24A-49FB-8F99-4F77-75B17AD8DB62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9902615-E9B1-4D79-02BF-584D44C9DF21}"/>
                </a:ext>
              </a:extLst>
            </p:cNvPr>
            <p:cNvSpPr/>
            <p:nvPr/>
          </p:nvSpPr>
          <p:spPr>
            <a:xfrm>
              <a:off x="3926738" y="2939328"/>
              <a:ext cx="141526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Items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553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37986-2356-CEF3-A8FD-37E005CD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B9345727-FA49-B1B2-AF32-F8FA1D9C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Second Motivation for </a:t>
            </a:r>
            <a:r>
              <a:rPr lang="en-US" sz="3200" dirty="0"/>
              <a:t>Custom API-driven Pipelines</a:t>
            </a:r>
            <a:endParaRPr lang="en-US" sz="3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693B7-C052-0EF8-F5FA-0F0D64ACD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provides development platform for building multi-tenant applications</a:t>
            </a:r>
          </a:p>
          <a:p>
            <a:pPr lvl="1"/>
            <a:r>
              <a:rPr lang="en-US" dirty="0"/>
              <a:t>Each customer tenant created using one or more Fabric workspaces</a:t>
            </a:r>
          </a:p>
          <a:p>
            <a:pPr lvl="1"/>
            <a:r>
              <a:rPr lang="en-US" dirty="0"/>
              <a:t>Developer uses Fabric REST APIs to create and configure workspaces and workspace items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9E147B-3356-A2E4-701E-F38A12462559}"/>
              </a:ext>
            </a:extLst>
          </p:cNvPr>
          <p:cNvSpPr/>
          <p:nvPr/>
        </p:nvSpPr>
        <p:spPr>
          <a:xfrm>
            <a:off x="3329832" y="2589207"/>
            <a:ext cx="3642082" cy="407821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Entra Id Tenant Owned by ISV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FE5607-188D-5129-023E-363D3C24EAC5}"/>
              </a:ext>
            </a:extLst>
          </p:cNvPr>
          <p:cNvSpPr/>
          <p:nvPr/>
        </p:nvSpPr>
        <p:spPr>
          <a:xfrm>
            <a:off x="952650" y="4398823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Multitenant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4C84E-2443-0D7C-A864-62DF71E26A45}"/>
              </a:ext>
            </a:extLst>
          </p:cNvPr>
          <p:cNvGrpSpPr/>
          <p:nvPr/>
        </p:nvGrpSpPr>
        <p:grpSpPr>
          <a:xfrm>
            <a:off x="6753850" y="3275205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9006D8-CF42-395D-6AFB-A4CE3D6D3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C4153B3-5459-78CD-7A74-9C9D7F50E33F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E98069-F55E-1726-A7CD-50A159A605C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4BE15647-B145-7CA0-F963-F5D784951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7A3F0F8-4933-C377-EF33-2FA0BB76EB28}"/>
              </a:ext>
            </a:extLst>
          </p:cNvPr>
          <p:cNvGrpSpPr/>
          <p:nvPr/>
        </p:nvGrpSpPr>
        <p:grpSpPr>
          <a:xfrm>
            <a:off x="6737641" y="4556645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2565D8-7D1C-40BA-52FA-69FB1C614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68863A2-165A-0010-3284-A46F19F1D64F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25A693E-43B8-E200-D84C-21D04B0C4A83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ABEE8311-AA74-EE30-92EF-79B36E45A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08893C-0390-B522-38BD-067B06D2F4DC}"/>
              </a:ext>
            </a:extLst>
          </p:cNvPr>
          <p:cNvGrpSpPr/>
          <p:nvPr/>
        </p:nvGrpSpPr>
        <p:grpSpPr>
          <a:xfrm>
            <a:off x="6748151" y="5728596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CEE425F-19E1-02BF-30B0-39EB5F5BA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F3CAA2B-99A3-293C-6319-62B823719795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299DFC0-E86D-509D-DA21-59E28F0E744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F59D49F4-A643-34E1-BB5C-EA6FC8ED5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29B8153-9227-F409-E8BC-BEF9123FCED3}"/>
              </a:ext>
            </a:extLst>
          </p:cNvPr>
          <p:cNvGrpSpPr/>
          <p:nvPr/>
        </p:nvGrpSpPr>
        <p:grpSpPr>
          <a:xfrm>
            <a:off x="2124432" y="3140696"/>
            <a:ext cx="4588323" cy="1726972"/>
            <a:chOff x="2135189" y="2740059"/>
            <a:chExt cx="4577566" cy="181472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8C1615F-1155-5FE6-A38E-B3AE5A228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189" y="3296374"/>
              <a:ext cx="1442140" cy="12584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B1120A-9D2B-5131-245D-F9F9F57661FC}"/>
                </a:ext>
              </a:extLst>
            </p:cNvPr>
            <p:cNvSpPr/>
            <p:nvPr/>
          </p:nvSpPr>
          <p:spPr bwMode="auto">
            <a:xfrm>
              <a:off x="3633627" y="2740059"/>
              <a:ext cx="3079128" cy="1067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Customer 1 Tenant Workspace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BDA1E3-7A75-8438-8C73-ABCB5DBC1593}"/>
              </a:ext>
            </a:extLst>
          </p:cNvPr>
          <p:cNvGrpSpPr/>
          <p:nvPr/>
        </p:nvGrpSpPr>
        <p:grpSpPr>
          <a:xfrm>
            <a:off x="5241062" y="3390756"/>
            <a:ext cx="631940" cy="670205"/>
            <a:chOff x="6295914" y="1428878"/>
            <a:chExt cx="1693119" cy="1825354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9F158E8-0781-5988-AEEE-31D18BFFA345}"/>
                </a:ext>
              </a:extLst>
            </p:cNvPr>
            <p:cNvSpPr/>
            <p:nvPr/>
          </p:nvSpPr>
          <p:spPr bwMode="auto">
            <a:xfrm>
              <a:off x="6295914" y="1428878"/>
              <a:ext cx="1693119" cy="182535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83" name="Picture 82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0298094C-B458-9AC0-3DEA-0F5C23AE4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79" y="1536648"/>
              <a:ext cx="1311387" cy="130089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F82C22-ADB1-429F-430A-6FAED6D4560A}"/>
              </a:ext>
            </a:extLst>
          </p:cNvPr>
          <p:cNvGrpSpPr/>
          <p:nvPr/>
        </p:nvGrpSpPr>
        <p:grpSpPr>
          <a:xfrm>
            <a:off x="5957622" y="3390756"/>
            <a:ext cx="633794" cy="670205"/>
            <a:chOff x="6503915" y="831583"/>
            <a:chExt cx="1229935" cy="132599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7D37769-B2F6-27AF-9D10-614D8AEFB827}"/>
                </a:ext>
              </a:extLst>
            </p:cNvPr>
            <p:cNvSpPr/>
            <p:nvPr/>
          </p:nvSpPr>
          <p:spPr bwMode="auto">
            <a:xfrm>
              <a:off x="6503915" y="83158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80" name="Picture 79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72928887-5C73-0E57-9704-F487230FE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565" y="904155"/>
              <a:ext cx="952633" cy="94882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D4FA69-5F06-1AF4-AA1B-FA42A0943D2E}"/>
              </a:ext>
            </a:extLst>
          </p:cNvPr>
          <p:cNvGrpSpPr/>
          <p:nvPr/>
        </p:nvGrpSpPr>
        <p:grpSpPr>
          <a:xfrm>
            <a:off x="4515294" y="3390756"/>
            <a:ext cx="635579" cy="674063"/>
            <a:chOff x="1943154" y="2871362"/>
            <a:chExt cx="1229935" cy="132599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3DC263C-EB78-44C7-3B04-C95769CD0639}"/>
                </a:ext>
              </a:extLst>
            </p:cNvPr>
            <p:cNvSpPr/>
            <p:nvPr/>
          </p:nvSpPr>
          <p:spPr bwMode="auto">
            <a:xfrm>
              <a:off x="1943154" y="2871362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Notebook</a:t>
              </a:r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7" name="Picture 76" descr="A white book with a green symbol&#10;&#10;Description automatically generated">
              <a:extLst>
                <a:ext uri="{FF2B5EF4-FFF2-40B4-BE49-F238E27FC236}">
                  <a16:creationId xmlns:a16="http://schemas.microsoft.com/office/drawing/2014/main" id="{7DFC167C-C30D-62C9-477D-3C563D6C9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583" y="3033143"/>
              <a:ext cx="838189" cy="83483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A8BAB7-C268-D61B-D2EF-27DA6DAE5ED1}"/>
              </a:ext>
            </a:extLst>
          </p:cNvPr>
          <p:cNvGrpSpPr/>
          <p:nvPr/>
        </p:nvGrpSpPr>
        <p:grpSpPr>
          <a:xfrm>
            <a:off x="3793166" y="3390756"/>
            <a:ext cx="631940" cy="670205"/>
            <a:chOff x="540799" y="2865453"/>
            <a:chExt cx="1229935" cy="132599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4CF839-0E47-6B28-9C53-1ABFD203C42F}"/>
                </a:ext>
              </a:extLst>
            </p:cNvPr>
            <p:cNvSpPr/>
            <p:nvPr/>
          </p:nvSpPr>
          <p:spPr bwMode="auto">
            <a:xfrm>
              <a:off x="540799" y="286545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Lakehouse</a:t>
              </a:r>
            </a:p>
          </p:txBody>
        </p:sp>
        <p:pic>
          <p:nvPicPr>
            <p:cNvPr id="56" name="Picture 55" descr="A blue and white sign with waves&#10;&#10;Description automatically generated">
              <a:extLst>
                <a:ext uri="{FF2B5EF4-FFF2-40B4-BE49-F238E27FC236}">
                  <a16:creationId xmlns:a16="http://schemas.microsoft.com/office/drawing/2014/main" id="{B35FBEAD-5380-B43D-A074-A37B953D2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53" y="2962982"/>
              <a:ext cx="908459" cy="904825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918840-70CB-D596-AE5E-2BCB1A14F261}"/>
              </a:ext>
            </a:extLst>
          </p:cNvPr>
          <p:cNvGrpSpPr/>
          <p:nvPr/>
        </p:nvGrpSpPr>
        <p:grpSpPr>
          <a:xfrm>
            <a:off x="2124432" y="4315144"/>
            <a:ext cx="4607264" cy="1016491"/>
            <a:chOff x="2310555" y="3914294"/>
            <a:chExt cx="4607264" cy="1016491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713A369-90A5-ABD1-1AE6-803351A69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0555" y="4447709"/>
              <a:ext cx="1452897" cy="26493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762C2E1-31CC-40D1-322A-A7CB38021669}"/>
                </a:ext>
              </a:extLst>
            </p:cNvPr>
            <p:cNvGrpSpPr/>
            <p:nvPr/>
          </p:nvGrpSpPr>
          <p:grpSpPr>
            <a:xfrm>
              <a:off x="3838691" y="3914294"/>
              <a:ext cx="3079128" cy="1016491"/>
              <a:chOff x="503131" y="2382842"/>
              <a:chExt cx="3738670" cy="1254645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69BD327-0A67-77B9-9E7C-EFC7977F3A07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2 Tenant Workspace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5A8830B2-5E69-3F0D-350C-7E7BA870772F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48A0524-BB75-5ECA-4B86-416B2B2A7B24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08" name="Picture 107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E3A99E29-1D4D-B256-D6AA-BC4C0BE989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218DA6-EBD1-DAEB-7E51-33BADE5C6A7D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42FBAB4-BDEF-43DA-DD4A-7DFEDDF1D551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06" name="Picture 105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04CF1201-6E2D-039C-291D-63EDF501E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972A861-8352-5146-4311-58494E7A4ADF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CAFA7E8A-C78F-734F-C104-9BF374566998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03" name="Picture 102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75F41BF0-47F3-531B-322D-CC163A2F88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8A71807-CC9B-0FAA-D6CB-8052D6FDA3D6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6F33FDDB-8594-A5AC-63E7-3551D87639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01" name="Picture 100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ABBC28F3-23B5-15B7-D806-EE54A3981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AF5AF80-A293-6538-AFA8-940165D0EC4A}"/>
              </a:ext>
            </a:extLst>
          </p:cNvPr>
          <p:cNvGrpSpPr/>
          <p:nvPr/>
        </p:nvGrpSpPr>
        <p:grpSpPr>
          <a:xfrm>
            <a:off x="2130458" y="4889384"/>
            <a:ext cx="4600946" cy="1585282"/>
            <a:chOff x="2316581" y="4488534"/>
            <a:chExt cx="4600946" cy="1585282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52DADCB-D6A3-2710-46D7-96251A8FD09C}"/>
                </a:ext>
              </a:extLst>
            </p:cNvPr>
            <p:cNvCxnSpPr>
              <a:cxnSpLocks/>
            </p:cNvCxnSpPr>
            <p:nvPr/>
          </p:nvCxnSpPr>
          <p:spPr>
            <a:xfrm>
              <a:off x="2316581" y="4488534"/>
              <a:ext cx="1436114" cy="9717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009EB3-B93B-4651-3411-2AC1220B4CF3}"/>
                </a:ext>
              </a:extLst>
            </p:cNvPr>
            <p:cNvGrpSpPr/>
            <p:nvPr/>
          </p:nvGrpSpPr>
          <p:grpSpPr>
            <a:xfrm>
              <a:off x="3838399" y="5057325"/>
              <a:ext cx="3079128" cy="1016491"/>
              <a:chOff x="503131" y="2382842"/>
              <a:chExt cx="3738670" cy="1254645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20B562C-73C3-811F-F6F8-3DDCD19D9FD0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N Tenant Workspace</a:t>
                </a: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D893399D-9992-CEBA-F6E5-1E37A3639B68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EB3C85F2-ECF8-C412-E419-B8B31D2785B0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22" name="Picture 121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04B54F7D-11CC-B3C6-9A79-88796345C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774F990-B2FF-B6F6-9E9D-E6AAA98CC44B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DB1C89C-19C4-13A7-CD17-BC14768406F9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20" name="Picture 119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5D1CE6F3-865C-BB2F-280C-481943D548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316101AA-118D-C469-823E-57F07DC5FF6D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3666615D-610B-11A1-FFCD-8FF47D2B3916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18" name="Picture 117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C7D425B0-EC40-910C-95B9-1490EC7037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1297F3CB-5733-FEA3-CC33-7779B594F4DC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1DFAB286-2547-E03B-17CF-EFA13662C5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16" name="Picture 115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940BF661-173C-66E1-B945-98A0A475D5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6307443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422A16-E2F9-3744-C42A-B047F582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Source Workspace for a Fabric Solution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D7CE78-6233-3E89-D76F-2AF14B234D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workspace to serve as solution template to provision customer tenants</a:t>
            </a:r>
          </a:p>
          <a:p>
            <a:pPr lvl="1"/>
            <a:r>
              <a:rPr lang="en-US" dirty="0"/>
              <a:t>Implement </a:t>
            </a:r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to create target workspaces from source workspace</a:t>
            </a:r>
          </a:p>
          <a:p>
            <a:pPr lvl="1"/>
            <a:r>
              <a:rPr lang="en-US" dirty="0"/>
              <a:t>Execute deployment workflow once to create each customer tenant</a:t>
            </a:r>
          </a:p>
          <a:p>
            <a:pPr lvl="1"/>
            <a:r>
              <a:rPr lang="en-US" sz="16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must support parameterization of customer data such as datasource paths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6D9AA8-26B8-FA23-F171-E15424C6AE80}"/>
              </a:ext>
            </a:extLst>
          </p:cNvPr>
          <p:cNvGrpSpPr/>
          <p:nvPr/>
        </p:nvGrpSpPr>
        <p:grpSpPr>
          <a:xfrm>
            <a:off x="4263979" y="4004940"/>
            <a:ext cx="3405586" cy="1246891"/>
            <a:chOff x="4901919" y="3839862"/>
            <a:chExt cx="3405586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1CF195A-2A37-F2C4-EFB4-181B09B4308A}"/>
                </a:ext>
              </a:extLst>
            </p:cNvPr>
            <p:cNvSpPr/>
            <p:nvPr/>
          </p:nvSpPr>
          <p:spPr>
            <a:xfrm>
              <a:off x="5569631" y="3839862"/>
              <a:ext cx="273787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7EFD7BDE-9036-D37C-D0DC-87579D1367D0}"/>
                </a:ext>
              </a:extLst>
            </p:cNvPr>
            <p:cNvSpPr/>
            <p:nvPr/>
          </p:nvSpPr>
          <p:spPr>
            <a:xfrm>
              <a:off x="4901919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31FFA7-9225-0994-446B-FEEED38C19DE}"/>
              </a:ext>
            </a:extLst>
          </p:cNvPr>
          <p:cNvGrpSpPr/>
          <p:nvPr/>
        </p:nvGrpSpPr>
        <p:grpSpPr>
          <a:xfrm>
            <a:off x="7724667" y="4186470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6561C54-3907-0964-97AE-B15EE2D8BD63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2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AC1AC8F-37CB-B847-AE06-AB0C411A3EBF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364F2C-A7AF-5013-9E03-454ED8FCF8C3}"/>
              </a:ext>
            </a:extLst>
          </p:cNvPr>
          <p:cNvGrpSpPr/>
          <p:nvPr/>
        </p:nvGrpSpPr>
        <p:grpSpPr>
          <a:xfrm>
            <a:off x="7677077" y="3072232"/>
            <a:ext cx="2227036" cy="974252"/>
            <a:chOff x="8315017" y="2907154"/>
            <a:chExt cx="2227036" cy="97425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C5429C-4595-7B9C-4BEF-EF480F2F002C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1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9CB4EA8-F00C-9AAC-B262-A0234DCF7221}"/>
                </a:ext>
              </a:extLst>
            </p:cNvPr>
            <p:cNvSpPr/>
            <p:nvPr/>
          </p:nvSpPr>
          <p:spPr>
            <a:xfrm rot="20043762">
              <a:off x="8315017" y="3456488"/>
              <a:ext cx="702683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801876-8BE3-69DC-851A-E47B748E9BC6}"/>
              </a:ext>
            </a:extLst>
          </p:cNvPr>
          <p:cNvGrpSpPr/>
          <p:nvPr/>
        </p:nvGrpSpPr>
        <p:grpSpPr>
          <a:xfrm>
            <a:off x="7724048" y="5255647"/>
            <a:ext cx="2248129" cy="982603"/>
            <a:chOff x="8361988" y="5090569"/>
            <a:chExt cx="2248129" cy="9826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D47B535-E683-CDCB-4577-549FC4EC45D2}"/>
                </a:ext>
              </a:extLst>
            </p:cNvPr>
            <p:cNvSpPr/>
            <p:nvPr/>
          </p:nvSpPr>
          <p:spPr>
            <a:xfrm>
              <a:off x="9156573" y="5135629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3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0D7E53E-C371-1A33-72E2-95CD97A81EE9}"/>
                </a:ext>
              </a:extLst>
            </p:cNvPr>
            <p:cNvSpPr/>
            <p:nvPr/>
          </p:nvSpPr>
          <p:spPr>
            <a:xfrm rot="1520258">
              <a:off x="8361988" y="5090569"/>
              <a:ext cx="75764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483D9D-4B8F-74AE-9E6C-6267F8859E8D}"/>
              </a:ext>
            </a:extLst>
          </p:cNvPr>
          <p:cNvGrpSpPr/>
          <p:nvPr/>
        </p:nvGrpSpPr>
        <p:grpSpPr>
          <a:xfrm>
            <a:off x="1256481" y="3240329"/>
            <a:ext cx="2907477" cy="2526757"/>
            <a:chOff x="1140788" y="2715026"/>
            <a:chExt cx="2907477" cy="25267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6BCA26-C8C1-6A6F-BCFF-4C704134AFCE}"/>
                </a:ext>
              </a:extLst>
            </p:cNvPr>
            <p:cNvSpPr/>
            <p:nvPr/>
          </p:nvSpPr>
          <p:spPr bwMode="auto">
            <a:xfrm>
              <a:off x="1140788" y="2715026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Fabric Solution Template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4D79B4-019C-9AE6-ABD1-704283C10E71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24EB47-C937-89CC-0DEB-C5C217B8C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023" y="3082202"/>
              <a:ext cx="2748881" cy="20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492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FBFC1-3F35-8737-67EC-D4B7C73C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E1EFCB-207F-3582-55A2-41323C35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Fabric Solution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6845E3C-A254-8CF4-770A-EEC9A5517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071273"/>
            <a:ext cx="11604625" cy="4416594"/>
          </a:xfrm>
        </p:spPr>
        <p:txBody>
          <a:bodyPr/>
          <a:lstStyle/>
          <a:p>
            <a:r>
              <a:rPr lang="en-US" sz="1800" b="1" dirty="0">
                <a:solidFill>
                  <a:srgbClr val="6C0000"/>
                </a:solidFill>
              </a:rPr>
              <a:t>Option 1</a:t>
            </a:r>
            <a:r>
              <a:rPr lang="en-US" sz="2000" dirty="0"/>
              <a:t>: Use a live workspace as the source solution template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3"/>
            <a:endParaRPr lang="en-US" sz="1400" dirty="0"/>
          </a:p>
          <a:p>
            <a:r>
              <a:rPr lang="en-US" sz="1800" b="1" dirty="0">
                <a:solidFill>
                  <a:srgbClr val="6C0000"/>
                </a:solidFill>
              </a:rPr>
              <a:t>Option 2</a:t>
            </a:r>
            <a:r>
              <a:rPr lang="en-US" sz="2000" dirty="0"/>
              <a:t>: Use Fabric item definitions exported to packaged solution folder (</a:t>
            </a:r>
            <a:r>
              <a:rPr lang="en-US" sz="1600" dirty="0"/>
              <a:t>requires</a:t>
            </a:r>
            <a:r>
              <a:rPr lang="en-US" sz="2000" dirty="0"/>
              <a:t> </a:t>
            </a:r>
            <a:r>
              <a:rPr lang="en-US" sz="1600" b="1" dirty="0" err="1">
                <a:solidFill>
                  <a:srgbClr val="6C0000"/>
                </a:solidFill>
              </a:rPr>
              <a:t>deploy.config.json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endParaRPr lang="en-US" sz="2000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EFCAFCA-5A92-B022-9B97-E9B73FD470EB}"/>
              </a:ext>
            </a:extLst>
          </p:cNvPr>
          <p:cNvGrpSpPr/>
          <p:nvPr/>
        </p:nvGrpSpPr>
        <p:grpSpPr>
          <a:xfrm>
            <a:off x="2613769" y="1711159"/>
            <a:ext cx="4176626" cy="916251"/>
            <a:chOff x="2575669" y="1711159"/>
            <a:chExt cx="4176626" cy="91625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545194C-74E7-1911-370E-7E7847940D27}"/>
                </a:ext>
              </a:extLst>
            </p:cNvPr>
            <p:cNvSpPr/>
            <p:nvPr/>
          </p:nvSpPr>
          <p:spPr>
            <a:xfrm>
              <a:off x="5436648" y="1711159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CE8DF9E-6CFE-79D4-5439-4F51B9524A7D}"/>
                </a:ext>
              </a:extLst>
            </p:cNvPr>
            <p:cNvGrpSpPr/>
            <p:nvPr/>
          </p:nvGrpSpPr>
          <p:grpSpPr>
            <a:xfrm>
              <a:off x="2575669" y="1723776"/>
              <a:ext cx="2686938" cy="903634"/>
              <a:chOff x="2648405" y="1736463"/>
              <a:chExt cx="2686938" cy="903634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DB0E0D4-B8B9-4515-1DA6-AF31D0A0B1B8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A81D1183-D48A-B1C6-C663-229ED3F0AD98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4DA9407-B9AD-D043-C0D3-9B00835138BD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1CE1B9-08C6-739F-3D24-DBBC2FB94436}"/>
              </a:ext>
            </a:extLst>
          </p:cNvPr>
          <p:cNvGrpSpPr/>
          <p:nvPr/>
        </p:nvGrpSpPr>
        <p:grpSpPr>
          <a:xfrm>
            <a:off x="921176" y="1526449"/>
            <a:ext cx="1562529" cy="1357924"/>
            <a:chOff x="883076" y="1526449"/>
            <a:chExt cx="1562529" cy="135792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A38ABD5-56D6-34E1-96B1-CF0BDA2FF1C8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3A4B71-A8BC-9D10-EF4B-6CF8039361DD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D8D4D97-2DB3-DF27-C3C6-E7D6ED8F6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5ED7138-E5A5-CD4D-016B-B617B609371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6CDBD-0AD8-0493-79A6-D696F60DCC10}"/>
              </a:ext>
            </a:extLst>
          </p:cNvPr>
          <p:cNvGrpSpPr/>
          <p:nvPr/>
        </p:nvGrpSpPr>
        <p:grpSpPr>
          <a:xfrm>
            <a:off x="914661" y="3771155"/>
            <a:ext cx="1562529" cy="1357924"/>
            <a:chOff x="883076" y="1526449"/>
            <a:chExt cx="1562529" cy="135792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ABF7163-737E-6E62-F5F3-D9063E20F94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D40FAE6-D3DD-4200-AD17-B76CF0BB96EE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B130E2E-5075-97F2-E1A0-70E337442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5C75724-97BA-65AA-044F-C9B279BB6DF9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1DF304B-17AD-47F9-D87C-AFFCC1FC7547}"/>
              </a:ext>
            </a:extLst>
          </p:cNvPr>
          <p:cNvGrpSpPr/>
          <p:nvPr/>
        </p:nvGrpSpPr>
        <p:grpSpPr>
          <a:xfrm>
            <a:off x="2596640" y="3887787"/>
            <a:ext cx="4948822" cy="1145939"/>
            <a:chOff x="2558540" y="3497262"/>
            <a:chExt cx="4948822" cy="114593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DFA170-B98B-E0BA-8210-65220C872C35}"/>
                </a:ext>
              </a:extLst>
            </p:cNvPr>
            <p:cNvGrpSpPr/>
            <p:nvPr/>
          </p:nvGrpSpPr>
          <p:grpSpPr>
            <a:xfrm>
              <a:off x="5320769" y="3497262"/>
              <a:ext cx="2186593" cy="1145939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7C1BC2D-4B8A-DAB1-BF8A-B30089A74B46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42C7320-32A3-C068-F4A6-76D52CE72C38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Packaged Solution Folder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285B38F3-2E8A-5F9F-1EBB-B679428EF6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3F1245C-7336-DD0B-73DD-56DA1715F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131" y="5792870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0B9645-45E7-266C-C25A-CCDA8EA33A91}"/>
                </a:ext>
              </a:extLst>
            </p:cNvPr>
            <p:cNvGrpSpPr/>
            <p:nvPr/>
          </p:nvGrpSpPr>
          <p:grpSpPr>
            <a:xfrm>
              <a:off x="2558540" y="3560172"/>
              <a:ext cx="2686938" cy="903634"/>
              <a:chOff x="2648405" y="1736463"/>
              <a:chExt cx="2686938" cy="903634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CBF0FB7-D499-2378-2775-05472D99F498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9FCAD37E-F4A7-58B4-F9A0-085415B1785F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318E4059-2A22-B5AF-7F00-BE362014D691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5A1BFD9-AA05-8C54-EE6E-D653FAA16023}"/>
              </a:ext>
            </a:extLst>
          </p:cNvPr>
          <p:cNvGrpSpPr/>
          <p:nvPr/>
        </p:nvGrpSpPr>
        <p:grpSpPr>
          <a:xfrm>
            <a:off x="7610703" y="3944333"/>
            <a:ext cx="4098012" cy="935473"/>
            <a:chOff x="7572603" y="3553808"/>
            <a:chExt cx="4098012" cy="935473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126A5E7D-5120-9C78-DA75-1BFE85344F7A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1A84E1F-BBD3-1539-B36A-6D5D442354DA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5E6AEBDA-6E8F-1DB4-6893-FF31D1761B89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3954D619-F506-5AC1-56C6-15B0AFB461CE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Arrow: Right 52">
                <a:extLst>
                  <a:ext uri="{FF2B5EF4-FFF2-40B4-BE49-F238E27FC236}">
                    <a16:creationId xmlns:a16="http://schemas.microsoft.com/office/drawing/2014/main" id="{B078CAE2-1220-A2AA-32A3-654EE2ACF77F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05411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05226-A0FB-B447-53DF-43451DE77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203C-3CF1-6FBB-0524-35FCC71E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Fabric Workspace to GIT Repositories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D44BA-47E9-16C6-84F3-4D99E1AD0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96349"/>
          </a:xfrm>
        </p:spPr>
        <p:txBody>
          <a:bodyPr/>
          <a:lstStyle/>
          <a:p>
            <a:r>
              <a:rPr lang="en-US" dirty="0"/>
              <a:t>Fabric workspace can be connected to GIT repository</a:t>
            </a:r>
          </a:p>
          <a:p>
            <a:pPr lvl="1"/>
            <a:r>
              <a:rPr lang="en-US" dirty="0"/>
              <a:t>Fabric currently supports GIT repositories in Azure Dev Ops and GitHub</a:t>
            </a:r>
          </a:p>
          <a:p>
            <a:pPr lvl="1"/>
            <a:r>
              <a:rPr lang="en-US" dirty="0"/>
              <a:t>Workspace connections can be configured by hand or through Fabric REST APIs</a:t>
            </a:r>
          </a:p>
          <a:p>
            <a:pPr lvl="1"/>
            <a:r>
              <a:rPr lang="en-US" dirty="0"/>
              <a:t>Once connected, workspace items serialized as item definition files in GIT repository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connection to workspace provides 2-way synchronization</a:t>
            </a:r>
          </a:p>
          <a:p>
            <a:pPr lvl="1"/>
            <a:r>
              <a:rPr lang="en-US" dirty="0"/>
              <a:t>Changes made to workspace items can be synchronized to GIT repository files</a:t>
            </a:r>
          </a:p>
          <a:p>
            <a:pPr lvl="1"/>
            <a:r>
              <a:rPr lang="en-US" dirty="0"/>
              <a:t>Changes committed to GIT repository files can be synchronized to workspace items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80530-CB9D-14B2-27A2-3BD044ABEF57}"/>
              </a:ext>
            </a:extLst>
          </p:cNvPr>
          <p:cNvGrpSpPr/>
          <p:nvPr/>
        </p:nvGrpSpPr>
        <p:grpSpPr>
          <a:xfrm>
            <a:off x="5467259" y="3744565"/>
            <a:ext cx="1076911" cy="573668"/>
            <a:chOff x="3526223" y="4847584"/>
            <a:chExt cx="1055891" cy="562471"/>
          </a:xfrm>
          <a:solidFill>
            <a:schemeClr val="accent1">
              <a:lumMod val="75000"/>
            </a:schemeClr>
          </a:solidFill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41C7050D-D4BA-97D0-BBA5-D934B63CAC7F}"/>
                </a:ext>
              </a:extLst>
            </p:cNvPr>
            <p:cNvSpPr/>
            <p:nvPr/>
          </p:nvSpPr>
          <p:spPr>
            <a:xfrm rot="16200000">
              <a:off x="3923746" y="4504554"/>
              <a:ext cx="226743" cy="1021789"/>
            </a:xfrm>
            <a:prstGeom prst="upArrow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0633BFFC-6DF4-943B-BEEA-CD64FBB7EEBF}"/>
                </a:ext>
              </a:extLst>
            </p:cNvPr>
            <p:cNvSpPr/>
            <p:nvPr/>
          </p:nvSpPr>
          <p:spPr>
            <a:xfrm rot="5400000">
              <a:off x="3957847" y="4716220"/>
              <a:ext cx="226744" cy="1021791"/>
            </a:xfrm>
            <a:prstGeom prst="upArrow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A361152A-F694-3EA9-3BCC-C04176E03E2A}"/>
                </a:ext>
              </a:extLst>
            </p:cNvPr>
            <p:cNvSpPr/>
            <p:nvPr/>
          </p:nvSpPr>
          <p:spPr>
            <a:xfrm>
              <a:off x="3782893" y="4847584"/>
              <a:ext cx="576652" cy="562471"/>
            </a:xfrm>
            <a:prstGeom prst="flowChartAlternateProcess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224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224" b="1" dirty="0"/>
                <a:t>Sync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00212-D12B-D683-7644-C66BA65EE0E5}"/>
              </a:ext>
            </a:extLst>
          </p:cNvPr>
          <p:cNvGrpSpPr/>
          <p:nvPr/>
        </p:nvGrpSpPr>
        <p:grpSpPr>
          <a:xfrm>
            <a:off x="6701519" y="2921676"/>
            <a:ext cx="4286677" cy="2219446"/>
            <a:chOff x="5628967" y="3044798"/>
            <a:chExt cx="4120515" cy="21334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FAFABE-90E4-2962-ED57-6CE0CFE3A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107" t="26004" r="-2050" b="29809"/>
            <a:stretch/>
          </p:blipFill>
          <p:spPr>
            <a:xfrm>
              <a:off x="5628967" y="3367268"/>
              <a:ext cx="4120515" cy="18109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7C63C6-7531-D504-1987-7043E3D3D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957" r="48398" b="93383"/>
            <a:stretch/>
          </p:blipFill>
          <p:spPr>
            <a:xfrm>
              <a:off x="5628967" y="3044798"/>
              <a:ext cx="4120515" cy="3189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88BA22-FEB7-B278-7C48-207BA4E94DC0}"/>
              </a:ext>
            </a:extLst>
          </p:cNvPr>
          <p:cNvGrpSpPr/>
          <p:nvPr/>
        </p:nvGrpSpPr>
        <p:grpSpPr>
          <a:xfrm>
            <a:off x="1126351" y="2879924"/>
            <a:ext cx="4183559" cy="2219446"/>
            <a:chOff x="2496882" y="2781485"/>
            <a:chExt cx="4021393" cy="21334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61FBF31-D63A-241E-F47D-84216D8F6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3751" b="17481"/>
            <a:stretch/>
          </p:blipFill>
          <p:spPr>
            <a:xfrm>
              <a:off x="2496882" y="3038723"/>
              <a:ext cx="4021393" cy="18761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097715F-FA5C-01A8-2DE9-6262F8256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90011"/>
            <a:stretch/>
          </p:blipFill>
          <p:spPr>
            <a:xfrm>
              <a:off x="2496882" y="2781485"/>
              <a:ext cx="4021393" cy="318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306187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33982-FD45-D96F-336B-10B9F22EE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995039-9397-40AF-117A-3F830198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CI/CD for Enterprise Scenarios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B20281-0C1E-07E6-53CD-27B351045A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9170DD-2F8D-5B10-2568-0BC40F50CF6C}"/>
              </a:ext>
            </a:extLst>
          </p:cNvPr>
          <p:cNvGrpSpPr/>
          <p:nvPr/>
        </p:nvGrpSpPr>
        <p:grpSpPr>
          <a:xfrm>
            <a:off x="905099" y="1987981"/>
            <a:ext cx="1723070" cy="1208697"/>
            <a:chOff x="1069668" y="2769166"/>
            <a:chExt cx="2895211" cy="214508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90C5062-3D12-184E-DA9F-4D3AEBD79988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Prod Workspace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C3143BF-1EB5-F0EE-CFFA-F18896609F57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6307343-8D68-D895-28C2-DB1CDC2A4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DCE6B7-22D7-7717-5BAB-D9F309085F8F}"/>
              </a:ext>
            </a:extLst>
          </p:cNvPr>
          <p:cNvGrpSpPr/>
          <p:nvPr/>
        </p:nvGrpSpPr>
        <p:grpSpPr>
          <a:xfrm>
            <a:off x="1470593" y="3280986"/>
            <a:ext cx="555834" cy="754763"/>
            <a:chOff x="1880859" y="4132771"/>
            <a:chExt cx="660394" cy="1073461"/>
          </a:xfrm>
        </p:grpSpPr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B2D7750E-305B-FF28-0412-F2A25D2160BE}"/>
                </a:ext>
              </a:extLst>
            </p:cNvPr>
            <p:cNvSpPr/>
            <p:nvPr/>
          </p:nvSpPr>
          <p:spPr>
            <a:xfrm>
              <a:off x="2002078" y="4132771"/>
              <a:ext cx="231257" cy="1042130"/>
            </a:xfrm>
            <a:prstGeom prst="upArrow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77208289-5043-5A74-E2B3-92CA4098CBEA}"/>
                </a:ext>
              </a:extLst>
            </p:cNvPr>
            <p:cNvSpPr/>
            <p:nvPr/>
          </p:nvSpPr>
          <p:spPr>
            <a:xfrm rot="10800000">
              <a:off x="2221942" y="4164100"/>
              <a:ext cx="231258" cy="1042132"/>
            </a:xfrm>
            <a:prstGeom prst="upArrow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758635DD-B80E-6D71-7496-E3C35FAEF40D}"/>
                </a:ext>
              </a:extLst>
            </p:cNvPr>
            <p:cNvSpPr/>
            <p:nvPr/>
          </p:nvSpPr>
          <p:spPr>
            <a:xfrm>
              <a:off x="1880859" y="4372585"/>
              <a:ext cx="660394" cy="573670"/>
            </a:xfrm>
            <a:prstGeom prst="flowChartAlternateProcess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050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050" b="1" dirty="0"/>
                <a:t>Sync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72219B-FBA1-05DA-50B9-79D57D21575B}"/>
              </a:ext>
            </a:extLst>
          </p:cNvPr>
          <p:cNvGrpSpPr/>
          <p:nvPr/>
        </p:nvGrpSpPr>
        <p:grpSpPr>
          <a:xfrm>
            <a:off x="933598" y="4085484"/>
            <a:ext cx="1667329" cy="1208696"/>
            <a:chOff x="4614808" y="4010351"/>
            <a:chExt cx="1505266" cy="10912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AE5F1A-96B4-29E6-AEFE-73B137715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662" t="56357" r="42778"/>
            <a:stretch/>
          </p:blipFill>
          <p:spPr>
            <a:xfrm>
              <a:off x="4615942" y="4260718"/>
              <a:ext cx="1504132" cy="84084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9D9889-A6F5-E20B-297E-99DF56F8D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7169" b="90314"/>
            <a:stretch/>
          </p:blipFill>
          <p:spPr>
            <a:xfrm>
              <a:off x="4614808" y="4010351"/>
              <a:ext cx="1504132" cy="23343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9196640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9EF40-FA84-6F1C-0EB6-D31015D7F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F01A-9EFB-1601-4659-21F20B8D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B2B5E-142A-2816-3398-540869848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r>
              <a:rPr lang="en-US" dirty="0"/>
              <a:t>Introduction to Fabric Solution Deployment </a:t>
            </a:r>
          </a:p>
          <a:p>
            <a:r>
              <a:rPr lang="en-US" dirty="0"/>
              <a:t>Challenges in Fabric Solution Deployment</a:t>
            </a:r>
          </a:p>
          <a:p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25954485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F80D6-CFE1-5E73-ABAA-ACD4A44C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63AB3E-BBE7-2DB2-D37F-5C4B1BE2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CI/CD for Enterprise Scenarios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D633B3-A83B-EF4B-308E-854C5EE9BE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23795"/>
          </a:xfrm>
        </p:spPr>
        <p:txBody>
          <a:bodyPr/>
          <a:lstStyle/>
          <a:p>
            <a:r>
              <a:rPr lang="en-US" dirty="0"/>
              <a:t>High-level architecture for CI/CD on a single target workspace</a:t>
            </a:r>
          </a:p>
          <a:p>
            <a:pPr lvl="1"/>
            <a:r>
              <a:rPr lang="en-US" dirty="0"/>
              <a:t>Changes are propagated to </a:t>
            </a:r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workspace using feature workspaces and pull requests</a:t>
            </a:r>
          </a:p>
          <a:p>
            <a:pPr lvl="1"/>
            <a:r>
              <a:rPr lang="en-US" dirty="0"/>
              <a:t>Changes pushed from </a:t>
            </a:r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to </a:t>
            </a:r>
            <a:r>
              <a:rPr lang="en-US" sz="16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to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r>
              <a:rPr lang="en-US" dirty="0"/>
              <a:t> during testing and approval process</a:t>
            </a:r>
          </a:p>
          <a:p>
            <a:pPr lvl="1"/>
            <a:r>
              <a:rPr lang="en-US" dirty="0"/>
              <a:t>Create customer tenants by running </a:t>
            </a:r>
            <a:r>
              <a:rPr lang="en-US" sz="16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from </a:t>
            </a:r>
            <a:r>
              <a:rPr lang="en-US" b="1" dirty="0">
                <a:solidFill>
                  <a:srgbClr val="8A0000"/>
                </a:solidFill>
              </a:rPr>
              <a:t>PROD</a:t>
            </a:r>
          </a:p>
          <a:p>
            <a:pPr lvl="1"/>
            <a:r>
              <a:rPr lang="en-US" dirty="0"/>
              <a:t>Update customer tenants by running </a:t>
            </a:r>
            <a:r>
              <a:rPr lang="en-US" sz="16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from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C85C89-35B2-2FF0-EB90-0541B46DA938}"/>
              </a:ext>
            </a:extLst>
          </p:cNvPr>
          <p:cNvGrpSpPr/>
          <p:nvPr/>
        </p:nvGrpSpPr>
        <p:grpSpPr>
          <a:xfrm>
            <a:off x="1207918" y="3234965"/>
            <a:ext cx="8026325" cy="3293655"/>
            <a:chOff x="863789" y="1925482"/>
            <a:chExt cx="10423255" cy="42772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2369DB-2149-AC9D-DBC5-F131D49C5163}"/>
                </a:ext>
              </a:extLst>
            </p:cNvPr>
            <p:cNvGrpSpPr/>
            <p:nvPr/>
          </p:nvGrpSpPr>
          <p:grpSpPr>
            <a:xfrm>
              <a:off x="994744" y="1925482"/>
              <a:ext cx="10292300" cy="1571780"/>
              <a:chOff x="1325110" y="2623262"/>
              <a:chExt cx="9416380" cy="14380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E69D344-1B1E-F4CC-9ECD-0ED14FDD1AC5}"/>
                  </a:ext>
                </a:extLst>
              </p:cNvPr>
              <p:cNvGrpSpPr/>
              <p:nvPr/>
            </p:nvGrpSpPr>
            <p:grpSpPr>
              <a:xfrm>
                <a:off x="1325110" y="2623262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FE20D87-CACB-F8DA-36E1-E4116F4665BA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Dev Workspace</a:t>
                  </a: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179E9B16-2561-CDD2-6206-CB8FB80D6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6EB07F38-D085-07DD-13AD-9BA66EA89A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822323E-D990-647B-088E-2F8B8DF40351}"/>
                  </a:ext>
                </a:extLst>
              </p:cNvPr>
              <p:cNvGrpSpPr/>
              <p:nvPr/>
            </p:nvGrpSpPr>
            <p:grpSpPr>
              <a:xfrm>
                <a:off x="3392655" y="2623262"/>
                <a:ext cx="3695589" cy="1436070"/>
                <a:chOff x="3372559" y="2802234"/>
                <a:chExt cx="3695589" cy="1436070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7CD3A21-9930-E50E-0611-F282679D9EF3}"/>
                    </a:ext>
                  </a:extLst>
                </p:cNvPr>
                <p:cNvGrpSpPr/>
                <p:nvPr/>
              </p:nvGrpSpPr>
              <p:grpSpPr>
                <a:xfrm>
                  <a:off x="3372559" y="2968157"/>
                  <a:ext cx="1556489" cy="1104223"/>
                  <a:chOff x="3618271" y="2939328"/>
                  <a:chExt cx="2180595" cy="1246891"/>
                </a:xfrm>
              </p:grpSpPr>
              <p:sp>
                <p:nvSpPr>
                  <p:cNvPr id="19" name="Arrow: Right 18">
                    <a:extLst>
                      <a:ext uri="{FF2B5EF4-FFF2-40B4-BE49-F238E27FC236}">
                        <a16:creationId xmlns:a16="http://schemas.microsoft.com/office/drawing/2014/main" id="{26F90D4F-8150-1E67-9BFD-6149D12B1299}"/>
                      </a:ext>
                    </a:extLst>
                  </p:cNvPr>
                  <p:cNvSpPr/>
                  <p:nvPr/>
                </p:nvSpPr>
                <p:spPr>
                  <a:xfrm>
                    <a:off x="3618271" y="3320992"/>
                    <a:ext cx="2180595" cy="424918"/>
                  </a:xfrm>
                  <a:prstGeom prst="rightArrow">
                    <a:avLst/>
                  </a:prstGeom>
                  <a:solidFill>
                    <a:schemeClr val="accent2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" name="Rectangle: Rounded Corners 3">
                    <a:extLst>
                      <a:ext uri="{FF2B5EF4-FFF2-40B4-BE49-F238E27FC236}">
                        <a16:creationId xmlns:a16="http://schemas.microsoft.com/office/drawing/2014/main" id="{EA8584E0-A5A2-3C79-99A7-A73CDB1B527C}"/>
                      </a:ext>
                    </a:extLst>
                  </p:cNvPr>
                  <p:cNvSpPr/>
                  <p:nvPr/>
                </p:nvSpPr>
                <p:spPr>
                  <a:xfrm>
                    <a:off x="3940513" y="2939328"/>
                    <a:ext cx="1415265" cy="1246891"/>
                  </a:xfrm>
                  <a:prstGeom prst="roundRect">
                    <a:avLst/>
                  </a:prstGeom>
                  <a:solidFill>
                    <a:schemeClr val="accent2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b="1" dirty="0">
                        <a:solidFill>
                          <a:schemeClr val="bg1"/>
                        </a:solidFill>
                      </a:rPr>
                      <a:t>Deploy</a:t>
                    </a:r>
                  </a:p>
                  <a:p>
                    <a:pPr algn="ctr"/>
                    <a:r>
                      <a:rPr lang="en-US" sz="1000" b="1" dirty="0">
                        <a:solidFill>
                          <a:schemeClr val="bg1"/>
                        </a:solidFill>
                      </a:rPr>
                      <a:t>or</a:t>
                    </a:r>
                  </a:p>
                  <a:p>
                    <a:pPr algn="ctr"/>
                    <a:r>
                      <a:rPr lang="en-US" sz="1000" b="1" dirty="0">
                        <a:solidFill>
                          <a:schemeClr val="bg1"/>
                        </a:solidFill>
                      </a:rPr>
                      <a:t>Update</a:t>
                    </a:r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2373E49-4E00-FD73-6B0A-4763EE1BBD4D}"/>
                    </a:ext>
                  </a:extLst>
                </p:cNvPr>
                <p:cNvGrpSpPr/>
                <p:nvPr/>
              </p:nvGrpSpPr>
              <p:grpSpPr>
                <a:xfrm>
                  <a:off x="5020944" y="2802234"/>
                  <a:ext cx="2047204" cy="1436070"/>
                  <a:chOff x="1069668" y="2769166"/>
                  <a:chExt cx="2895211" cy="2145083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1E815229-0F25-22B8-EEB9-849DE32352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9668" y="2769166"/>
                    <a:ext cx="2895211" cy="214508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800" b="1" dirty="0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Test Workspace</a:t>
                    </a:r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11B7DE43-D31D-358A-7D8E-0EB8B9F8FB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668" y="3091406"/>
                    <a:ext cx="28952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4A89E686-E938-2387-E813-3834A6B977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t="19497"/>
                  <a:stretch/>
                </p:blipFill>
                <p:spPr>
                  <a:xfrm>
                    <a:off x="1103650" y="3119484"/>
                    <a:ext cx="2838281" cy="173221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3839B12-D61F-4CC8-80FC-224E407D7354}"/>
                  </a:ext>
                </a:extLst>
              </p:cNvPr>
              <p:cNvGrpSpPr/>
              <p:nvPr/>
            </p:nvGrpSpPr>
            <p:grpSpPr>
              <a:xfrm>
                <a:off x="7072017" y="2625207"/>
                <a:ext cx="3669473" cy="1436070"/>
                <a:chOff x="7051921" y="2804179"/>
                <a:chExt cx="3669473" cy="1436070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7578056B-BDAC-6AE5-7F39-F5E910F1808F}"/>
                    </a:ext>
                  </a:extLst>
                </p:cNvPr>
                <p:cNvGrpSpPr/>
                <p:nvPr/>
              </p:nvGrpSpPr>
              <p:grpSpPr>
                <a:xfrm>
                  <a:off x="7051921" y="2937186"/>
                  <a:ext cx="1556489" cy="1104223"/>
                  <a:chOff x="3618271" y="2939328"/>
                  <a:chExt cx="2180595" cy="1246891"/>
                </a:xfrm>
              </p:grpSpPr>
              <p:sp>
                <p:nvSpPr>
                  <p:cNvPr id="34" name="Arrow: Right 33">
                    <a:extLst>
                      <a:ext uri="{FF2B5EF4-FFF2-40B4-BE49-F238E27FC236}">
                        <a16:creationId xmlns:a16="http://schemas.microsoft.com/office/drawing/2014/main" id="{599CA905-CF2B-2F7A-95D8-0988E7D7FBC0}"/>
                      </a:ext>
                    </a:extLst>
                  </p:cNvPr>
                  <p:cNvSpPr/>
                  <p:nvPr/>
                </p:nvSpPr>
                <p:spPr>
                  <a:xfrm>
                    <a:off x="3618271" y="3320992"/>
                    <a:ext cx="2180595" cy="424918"/>
                  </a:xfrm>
                  <a:prstGeom prst="rightArrow">
                    <a:avLst/>
                  </a:prstGeom>
                  <a:solidFill>
                    <a:schemeClr val="accent2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5" name="Rectangle: Rounded Corners 34">
                    <a:extLst>
                      <a:ext uri="{FF2B5EF4-FFF2-40B4-BE49-F238E27FC236}">
                        <a16:creationId xmlns:a16="http://schemas.microsoft.com/office/drawing/2014/main" id="{13CE4F0C-65E5-ADEA-1C35-4F39FD402E63}"/>
                      </a:ext>
                    </a:extLst>
                  </p:cNvPr>
                  <p:cNvSpPr/>
                  <p:nvPr/>
                </p:nvSpPr>
                <p:spPr>
                  <a:xfrm>
                    <a:off x="3940513" y="2939328"/>
                    <a:ext cx="1415265" cy="1246891"/>
                  </a:xfrm>
                  <a:prstGeom prst="roundRect">
                    <a:avLst/>
                  </a:prstGeom>
                  <a:solidFill>
                    <a:schemeClr val="accent2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b="1" dirty="0">
                        <a:solidFill>
                          <a:schemeClr val="bg1"/>
                        </a:solidFill>
                      </a:rPr>
                      <a:t>Deploy</a:t>
                    </a:r>
                  </a:p>
                  <a:p>
                    <a:pPr algn="ctr"/>
                    <a:r>
                      <a:rPr lang="en-US" sz="1000" b="1" dirty="0">
                        <a:solidFill>
                          <a:schemeClr val="bg1"/>
                        </a:solidFill>
                      </a:rPr>
                      <a:t>or</a:t>
                    </a:r>
                  </a:p>
                  <a:p>
                    <a:pPr algn="ctr"/>
                    <a:r>
                      <a:rPr lang="en-US" sz="1000" b="1" dirty="0">
                        <a:solidFill>
                          <a:schemeClr val="bg1"/>
                        </a:solidFill>
                      </a:rPr>
                      <a:t>Update</a:t>
                    </a: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7721E890-D86D-BAE2-7CEC-CA5A437FDE69}"/>
                    </a:ext>
                  </a:extLst>
                </p:cNvPr>
                <p:cNvGrpSpPr/>
                <p:nvPr/>
              </p:nvGrpSpPr>
              <p:grpSpPr>
                <a:xfrm>
                  <a:off x="8674190" y="2804179"/>
                  <a:ext cx="2047204" cy="1436070"/>
                  <a:chOff x="1069668" y="2769166"/>
                  <a:chExt cx="2895211" cy="2145083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4523A400-E08C-22F6-3C8C-B375F83971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9668" y="2769166"/>
                    <a:ext cx="2895211" cy="214508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800" b="1" dirty="0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Prod Workspace</a:t>
                    </a:r>
                  </a:p>
                </p:txBody>
              </p: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50810868-EE73-42DB-1974-F728B7E069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668" y="3091406"/>
                    <a:ext cx="28952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B8EE33AB-22F2-5A0B-37FC-51BC9446DF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t="19497"/>
                  <a:stretch/>
                </p:blipFill>
                <p:spPr>
                  <a:xfrm>
                    <a:off x="1103650" y="3119484"/>
                    <a:ext cx="2838281" cy="1732212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BC91BBB-83C9-ED03-69D0-CB204ACC6A6D}"/>
                </a:ext>
              </a:extLst>
            </p:cNvPr>
            <p:cNvGrpSpPr/>
            <p:nvPr/>
          </p:nvGrpSpPr>
          <p:grpSpPr>
            <a:xfrm>
              <a:off x="1561149" y="3588332"/>
              <a:ext cx="721825" cy="980160"/>
              <a:chOff x="1880859" y="4132771"/>
              <a:chExt cx="660394" cy="1073461"/>
            </a:xfrm>
          </p:grpSpPr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0C556C7E-2070-2AE8-41BC-CB801FA9A04E}"/>
                  </a:ext>
                </a:extLst>
              </p:cNvPr>
              <p:cNvSpPr/>
              <p:nvPr/>
            </p:nvSpPr>
            <p:spPr>
              <a:xfrm>
                <a:off x="2002078" y="4132771"/>
                <a:ext cx="231257" cy="1042130"/>
              </a:xfrm>
              <a:prstGeom prst="upArrow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" name="Arrow: Up 7">
                <a:extLst>
                  <a:ext uri="{FF2B5EF4-FFF2-40B4-BE49-F238E27FC236}">
                    <a16:creationId xmlns:a16="http://schemas.microsoft.com/office/drawing/2014/main" id="{CE7D7C3D-AA4D-9C93-DB2C-084F1025D65D}"/>
                  </a:ext>
                </a:extLst>
              </p:cNvPr>
              <p:cNvSpPr/>
              <p:nvPr/>
            </p:nvSpPr>
            <p:spPr>
              <a:xfrm rot="10800000">
                <a:off x="2221942" y="4164100"/>
                <a:ext cx="231258" cy="1042132"/>
              </a:xfrm>
              <a:prstGeom prst="upArrow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" name="Flowchart: Alternate Process 8">
                <a:extLst>
                  <a:ext uri="{FF2B5EF4-FFF2-40B4-BE49-F238E27FC236}">
                    <a16:creationId xmlns:a16="http://schemas.microsoft.com/office/drawing/2014/main" id="{CFD08A99-D6A0-C85D-1A5E-00CB224D149B}"/>
                  </a:ext>
                </a:extLst>
              </p:cNvPr>
              <p:cNvSpPr/>
              <p:nvPr/>
            </p:nvSpPr>
            <p:spPr>
              <a:xfrm>
                <a:off x="1880859" y="4372585"/>
                <a:ext cx="660394" cy="573670"/>
              </a:xfrm>
              <a:prstGeom prst="flowChartAlternateProcess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224"/>
                  </a:lnSpc>
                </a:pPr>
                <a:r>
                  <a:rPr lang="en-US" sz="1050" b="1" dirty="0"/>
                  <a:t>GIT</a:t>
                </a:r>
              </a:p>
              <a:p>
                <a:pPr algn="ctr">
                  <a:lnSpc>
                    <a:spcPts val="1224"/>
                  </a:lnSpc>
                </a:pPr>
                <a:r>
                  <a:rPr lang="en-US" sz="1050" b="1" dirty="0"/>
                  <a:t>Sync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8675E2-1697-17F3-154E-D4B89C8C047E}"/>
                </a:ext>
              </a:extLst>
            </p:cNvPr>
            <p:cNvGrpSpPr/>
            <p:nvPr/>
          </p:nvGrpSpPr>
          <p:grpSpPr>
            <a:xfrm>
              <a:off x="863789" y="4633080"/>
              <a:ext cx="2165249" cy="1569653"/>
              <a:chOff x="4614808" y="4010351"/>
              <a:chExt cx="1505266" cy="109121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988ABEC-D6A3-122E-1339-E8B75A45E0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8662" t="56357" r="42778"/>
              <a:stretch/>
            </p:blipFill>
            <p:spPr>
              <a:xfrm>
                <a:off x="4615942" y="4260718"/>
                <a:ext cx="1504132" cy="840845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A22A101-4E41-4491-7D5F-20DDA9318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77169" b="90314"/>
              <a:stretch/>
            </p:blipFill>
            <p:spPr>
              <a:xfrm>
                <a:off x="4614808" y="4010351"/>
                <a:ext cx="1504132" cy="233434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41650580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9F45B-BD81-CE1C-06E0-C81C61F6A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38FB4-434A-8171-1DBB-64A2814EC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CI/CD for Multitenancy Scenario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1D3873-6FB8-2529-7B40-134CC2750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39047"/>
          </a:xfrm>
        </p:spPr>
        <p:txBody>
          <a:bodyPr/>
          <a:lstStyle/>
          <a:p>
            <a:r>
              <a:rPr lang="en-US" dirty="0"/>
              <a:t>High-level architecture for CI/CD with multiple target workspaces</a:t>
            </a:r>
          </a:p>
          <a:p>
            <a:pPr lvl="1"/>
            <a:r>
              <a:rPr lang="en-US" dirty="0"/>
              <a:t>Changes are propagated to </a:t>
            </a:r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workspace using feature workspaces and pull requests</a:t>
            </a:r>
          </a:p>
          <a:p>
            <a:pPr lvl="1"/>
            <a:r>
              <a:rPr lang="en-US" dirty="0"/>
              <a:t>Changes pushed from </a:t>
            </a:r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to </a:t>
            </a:r>
            <a:r>
              <a:rPr lang="en-US" sz="16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to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r>
              <a:rPr lang="en-US" dirty="0"/>
              <a:t> during testing and approval process</a:t>
            </a:r>
          </a:p>
          <a:p>
            <a:pPr lvl="1"/>
            <a:r>
              <a:rPr lang="en-US" dirty="0"/>
              <a:t>Create customer tenants by running </a:t>
            </a:r>
            <a:r>
              <a:rPr lang="en-US" sz="16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from </a:t>
            </a:r>
            <a:r>
              <a:rPr lang="en-US" b="1" dirty="0">
                <a:solidFill>
                  <a:srgbClr val="8A0000"/>
                </a:solidFill>
              </a:rPr>
              <a:t>PROD</a:t>
            </a:r>
          </a:p>
          <a:p>
            <a:pPr lvl="1"/>
            <a:r>
              <a:rPr lang="en-US" dirty="0"/>
              <a:t>Update customer tenants by running </a:t>
            </a:r>
            <a:r>
              <a:rPr lang="en-US" sz="16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from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E69C43-6145-3F27-0BC0-79058C79FB39}"/>
              </a:ext>
            </a:extLst>
          </p:cNvPr>
          <p:cNvGrpSpPr/>
          <p:nvPr/>
        </p:nvGrpSpPr>
        <p:grpSpPr>
          <a:xfrm>
            <a:off x="1851242" y="4728596"/>
            <a:ext cx="570226" cy="776873"/>
            <a:chOff x="1939269" y="4132771"/>
            <a:chExt cx="588132" cy="1073461"/>
          </a:xfrm>
          <a:solidFill>
            <a:schemeClr val="accent1">
              <a:lumMod val="75000"/>
            </a:schemeClr>
          </a:solidFill>
        </p:grpSpPr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860C77A3-CD59-A162-A1CF-CD4A19CF5BB2}"/>
                </a:ext>
              </a:extLst>
            </p:cNvPr>
            <p:cNvSpPr/>
            <p:nvPr/>
          </p:nvSpPr>
          <p:spPr>
            <a:xfrm>
              <a:off x="2002078" y="4132771"/>
              <a:ext cx="231257" cy="1042130"/>
            </a:xfrm>
            <a:prstGeom prst="upArrow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29E16789-21A2-4740-FFA5-50AA1B719113}"/>
                </a:ext>
              </a:extLst>
            </p:cNvPr>
            <p:cNvSpPr/>
            <p:nvPr/>
          </p:nvSpPr>
          <p:spPr>
            <a:xfrm rot="10800000">
              <a:off x="2221942" y="4164100"/>
              <a:ext cx="231258" cy="1042132"/>
            </a:xfrm>
            <a:prstGeom prst="upArrow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42B0002E-86F3-EDE0-8B6B-8090E607B5D4}"/>
                </a:ext>
              </a:extLst>
            </p:cNvPr>
            <p:cNvSpPr/>
            <p:nvPr/>
          </p:nvSpPr>
          <p:spPr>
            <a:xfrm>
              <a:off x="1939269" y="4351049"/>
              <a:ext cx="588132" cy="573670"/>
            </a:xfrm>
            <a:prstGeom prst="flowChartAlternateProcess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700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700" b="1" dirty="0"/>
                <a:t>Sync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894639-CFE6-F86E-9260-0F4506A30B12}"/>
              </a:ext>
            </a:extLst>
          </p:cNvPr>
          <p:cNvGrpSpPr/>
          <p:nvPr/>
        </p:nvGrpSpPr>
        <p:grpSpPr>
          <a:xfrm>
            <a:off x="1469196" y="5569550"/>
            <a:ext cx="1387600" cy="1005913"/>
            <a:chOff x="4614808" y="4010351"/>
            <a:chExt cx="1505266" cy="10912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BFE6D3-12EE-DF6B-194C-4AFF15A9A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8662" t="56357" r="42778"/>
            <a:stretch/>
          </p:blipFill>
          <p:spPr>
            <a:xfrm>
              <a:off x="4615942" y="4260718"/>
              <a:ext cx="1504132" cy="84084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1349C9-003A-8074-1ACA-F134BE41F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169" b="90314"/>
            <a:stretch/>
          </p:blipFill>
          <p:spPr>
            <a:xfrm>
              <a:off x="4614808" y="4010351"/>
              <a:ext cx="1504132" cy="23343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127C4AB-F793-B501-80A9-8EF1DA417F04}"/>
              </a:ext>
            </a:extLst>
          </p:cNvPr>
          <p:cNvGrpSpPr/>
          <p:nvPr/>
        </p:nvGrpSpPr>
        <p:grpSpPr>
          <a:xfrm>
            <a:off x="9533288" y="2360997"/>
            <a:ext cx="1433990" cy="1005914"/>
            <a:chOff x="9170468" y="1820410"/>
            <a:chExt cx="1599204" cy="112180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19C577-E89A-1284-FD45-0281C498B77D}"/>
                </a:ext>
              </a:extLst>
            </p:cNvPr>
            <p:cNvSpPr/>
            <p:nvPr/>
          </p:nvSpPr>
          <p:spPr bwMode="auto">
            <a:xfrm>
              <a:off x="9170468" y="1820410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 Workspace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6DBE19-93AC-224A-90A3-F443C65E1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89238" y="2003615"/>
              <a:ext cx="1567758" cy="90589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E89C40-DC32-CC48-2F8A-3FE747C78045}"/>
              </a:ext>
            </a:extLst>
          </p:cNvPr>
          <p:cNvGrpSpPr/>
          <p:nvPr/>
        </p:nvGrpSpPr>
        <p:grpSpPr>
          <a:xfrm>
            <a:off x="9533288" y="3650881"/>
            <a:ext cx="1433990" cy="1005914"/>
            <a:chOff x="9157792" y="3176022"/>
            <a:chExt cx="1599204" cy="11218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E26349-90D9-3A4C-EC83-E81E092E9BFF}"/>
                </a:ext>
              </a:extLst>
            </p:cNvPr>
            <p:cNvSpPr/>
            <p:nvPr/>
          </p:nvSpPr>
          <p:spPr bwMode="auto">
            <a:xfrm>
              <a:off x="9157792" y="3176022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 Workspace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F2F651-CA55-3F80-7113-3743357C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3359227"/>
              <a:ext cx="1567758" cy="90589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684E14-2D2A-EAA7-AE05-DF5F847F75EE}"/>
              </a:ext>
            </a:extLst>
          </p:cNvPr>
          <p:cNvGrpSpPr/>
          <p:nvPr/>
        </p:nvGrpSpPr>
        <p:grpSpPr>
          <a:xfrm>
            <a:off x="9533288" y="4940764"/>
            <a:ext cx="1433990" cy="1005914"/>
            <a:chOff x="9157792" y="4510893"/>
            <a:chExt cx="1599204" cy="11218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FDCB06-3F75-A1B3-36C5-A79783633E49}"/>
                </a:ext>
              </a:extLst>
            </p:cNvPr>
            <p:cNvSpPr/>
            <p:nvPr/>
          </p:nvSpPr>
          <p:spPr bwMode="auto">
            <a:xfrm>
              <a:off x="9157792" y="4510893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 Workspace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7575B89-AB1E-855A-6F2D-24F39EC5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4694098"/>
              <a:ext cx="1567758" cy="90589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B93A22-4A19-0D7F-2ACB-BDE1B3B4DB95}"/>
              </a:ext>
            </a:extLst>
          </p:cNvPr>
          <p:cNvGrpSpPr/>
          <p:nvPr/>
        </p:nvGrpSpPr>
        <p:grpSpPr>
          <a:xfrm>
            <a:off x="8127763" y="3850443"/>
            <a:ext cx="1355408" cy="623485"/>
            <a:chOff x="7746116" y="3138774"/>
            <a:chExt cx="1511568" cy="69531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40823B1F-430E-2872-8182-EF467E43BB0B}"/>
                </a:ext>
              </a:extLst>
            </p:cNvPr>
            <p:cNvSpPr/>
            <p:nvPr/>
          </p:nvSpPr>
          <p:spPr>
            <a:xfrm>
              <a:off x="7746116" y="3345803"/>
              <a:ext cx="1511568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EC9C127-394A-39B1-4F11-247473F4E60C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1077FD7-2884-5210-E524-12ABC3E3F4BE}"/>
              </a:ext>
            </a:extLst>
          </p:cNvPr>
          <p:cNvGrpSpPr/>
          <p:nvPr/>
        </p:nvGrpSpPr>
        <p:grpSpPr>
          <a:xfrm>
            <a:off x="8095655" y="3097669"/>
            <a:ext cx="1465305" cy="623485"/>
            <a:chOff x="7732874" y="3138774"/>
            <a:chExt cx="1634127" cy="695319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808D61A7-6143-FF29-31B7-422EAD326A37}"/>
                </a:ext>
              </a:extLst>
            </p:cNvPr>
            <p:cNvSpPr/>
            <p:nvPr/>
          </p:nvSpPr>
          <p:spPr>
            <a:xfrm rot="20164903">
              <a:off x="7732874" y="3322511"/>
              <a:ext cx="1634127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064760B-4BF7-BF46-2A27-D1C29BD87A19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311990B-10AB-8CB7-6D3A-0234C1FFA32F}"/>
              </a:ext>
            </a:extLst>
          </p:cNvPr>
          <p:cNvGrpSpPr/>
          <p:nvPr/>
        </p:nvGrpSpPr>
        <p:grpSpPr>
          <a:xfrm>
            <a:off x="8107949" y="4626474"/>
            <a:ext cx="1373841" cy="623485"/>
            <a:chOff x="7709086" y="3138774"/>
            <a:chExt cx="1532125" cy="695319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C6E9EFEE-C0E8-4DBA-7196-77AB1798F864}"/>
                </a:ext>
              </a:extLst>
            </p:cNvPr>
            <p:cNvSpPr/>
            <p:nvPr/>
          </p:nvSpPr>
          <p:spPr>
            <a:xfrm rot="1096524">
              <a:off x="7709086" y="3338449"/>
              <a:ext cx="1532125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C14CCEB-C301-4647-4911-12A724E090D8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D366E7-6B2B-332E-2B8C-10C63312B23F}"/>
              </a:ext>
            </a:extLst>
          </p:cNvPr>
          <p:cNvGrpSpPr/>
          <p:nvPr/>
        </p:nvGrpSpPr>
        <p:grpSpPr>
          <a:xfrm>
            <a:off x="1498491" y="3681274"/>
            <a:ext cx="6595821" cy="1007276"/>
            <a:chOff x="1325110" y="2623262"/>
            <a:chExt cx="9416380" cy="14380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64098B-F10D-ABAD-5C2F-000B9639F139}"/>
                </a:ext>
              </a:extLst>
            </p:cNvPr>
            <p:cNvGrpSpPr/>
            <p:nvPr/>
          </p:nvGrpSpPr>
          <p:grpSpPr>
            <a:xfrm>
              <a:off x="1325110" y="2623262"/>
              <a:ext cx="2047204" cy="1436070"/>
              <a:chOff x="1069668" y="2769166"/>
              <a:chExt cx="2895211" cy="21450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158AA2-0FDA-3C20-4594-3FD73E9A062F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464553C-680B-B74C-1A0E-0AAF8B369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FC0A0FD-2B7F-5D88-CAA8-9A120556D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0095979-24C4-ED0C-B6E5-EBB6A4E408C4}"/>
                </a:ext>
              </a:extLst>
            </p:cNvPr>
            <p:cNvGrpSpPr/>
            <p:nvPr/>
          </p:nvGrpSpPr>
          <p:grpSpPr>
            <a:xfrm>
              <a:off x="3392655" y="2623262"/>
              <a:ext cx="3695589" cy="1436070"/>
              <a:chOff x="3372559" y="2802234"/>
              <a:chExt cx="3695589" cy="143607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6DB6584-673D-F079-9D44-366F1ADC631D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2BEE64C7-E911-81D6-8A19-8194100A5046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7139E7AA-F239-D1D0-6364-C1949C16CFC5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CDA033C-C3D7-CC4F-C40F-420E8E397CEA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4288D5F-54B1-D1E0-F09F-D3D329AF2C44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67D83E45-8684-ABA5-6990-6F7CD7FDB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EAD40B2C-1722-6FAB-36FE-E18949325A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0F264C3-244F-610F-F800-023DD759F026}"/>
                </a:ext>
              </a:extLst>
            </p:cNvPr>
            <p:cNvGrpSpPr/>
            <p:nvPr/>
          </p:nvGrpSpPr>
          <p:grpSpPr>
            <a:xfrm>
              <a:off x="7072017" y="2625207"/>
              <a:ext cx="3669473" cy="1436070"/>
              <a:chOff x="7051921" y="2804179"/>
              <a:chExt cx="3669473" cy="143607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69CD3FD-7CD1-3C06-9E59-9FD616442E53}"/>
                  </a:ext>
                </a:extLst>
              </p:cNvPr>
              <p:cNvGrpSpPr/>
              <p:nvPr/>
            </p:nvGrpSpPr>
            <p:grpSpPr>
              <a:xfrm>
                <a:off x="7051921" y="2937186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34" name="Arrow: Right 33">
                  <a:extLst>
                    <a:ext uri="{FF2B5EF4-FFF2-40B4-BE49-F238E27FC236}">
                      <a16:creationId xmlns:a16="http://schemas.microsoft.com/office/drawing/2014/main" id="{0AF93A4B-8B3D-39B6-365A-510CE554A567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0B5CA83D-56C3-0B87-A175-E4CE738D43D7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4886E94-AA55-29C9-425F-E6136E12098D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9468F1C1-1AC7-852A-3FFF-D28E84ADB574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CEEADD5-D0B8-17DC-7CB0-6CA65B4983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94E431F-790B-CD20-E78D-EBEDE9599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FEC7D46-983D-383E-9A0F-76BFE6901176}"/>
              </a:ext>
            </a:extLst>
          </p:cNvPr>
          <p:cNvGrpSpPr/>
          <p:nvPr/>
        </p:nvGrpSpPr>
        <p:grpSpPr>
          <a:xfrm>
            <a:off x="4147738" y="4700354"/>
            <a:ext cx="1387600" cy="1846867"/>
            <a:chOff x="4147738" y="4700354"/>
            <a:chExt cx="1387600" cy="184686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83D31DC-7C89-39B9-9C26-8E651E42A41B}"/>
                </a:ext>
              </a:extLst>
            </p:cNvPr>
            <p:cNvGrpSpPr/>
            <p:nvPr/>
          </p:nvGrpSpPr>
          <p:grpSpPr>
            <a:xfrm>
              <a:off x="4529784" y="4700354"/>
              <a:ext cx="570226" cy="776873"/>
              <a:chOff x="1939269" y="4132771"/>
              <a:chExt cx="588132" cy="1073461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8A59C60C-DCC0-4224-444E-4F9A104ACC9D}"/>
                  </a:ext>
                </a:extLst>
              </p:cNvPr>
              <p:cNvSpPr/>
              <p:nvPr/>
            </p:nvSpPr>
            <p:spPr>
              <a:xfrm>
                <a:off x="2002078" y="4132771"/>
                <a:ext cx="231257" cy="1042130"/>
              </a:xfrm>
              <a:prstGeom prst="upArrow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9418974-B148-A7CA-636A-815BDAA76265}"/>
                  </a:ext>
                </a:extLst>
              </p:cNvPr>
              <p:cNvSpPr/>
              <p:nvPr/>
            </p:nvSpPr>
            <p:spPr>
              <a:xfrm rot="10800000">
                <a:off x="2221942" y="4164100"/>
                <a:ext cx="231258" cy="1042132"/>
              </a:xfrm>
              <a:prstGeom prst="upArrow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44" name="Flowchart: Alternate Process 43">
                <a:extLst>
                  <a:ext uri="{FF2B5EF4-FFF2-40B4-BE49-F238E27FC236}">
                    <a16:creationId xmlns:a16="http://schemas.microsoft.com/office/drawing/2014/main" id="{F6F1EDE4-C348-435C-4407-D9DDB45A5C45}"/>
                  </a:ext>
                </a:extLst>
              </p:cNvPr>
              <p:cNvSpPr/>
              <p:nvPr/>
            </p:nvSpPr>
            <p:spPr>
              <a:xfrm>
                <a:off x="1939269" y="4351049"/>
                <a:ext cx="588132" cy="573670"/>
              </a:xfrm>
              <a:prstGeom prst="flowChartAlternateProcess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224"/>
                  </a:lnSpc>
                </a:pPr>
                <a:r>
                  <a:rPr lang="en-US" sz="700" b="1" dirty="0"/>
                  <a:t>GIT</a:t>
                </a:r>
              </a:p>
              <a:p>
                <a:pPr algn="ctr">
                  <a:lnSpc>
                    <a:spcPts val="1224"/>
                  </a:lnSpc>
                </a:pPr>
                <a:r>
                  <a:rPr lang="en-US" sz="700" b="1" dirty="0"/>
                  <a:t>Sync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FC9444C-D9FD-6416-2B48-4E51FC9F3912}"/>
                </a:ext>
              </a:extLst>
            </p:cNvPr>
            <p:cNvGrpSpPr/>
            <p:nvPr/>
          </p:nvGrpSpPr>
          <p:grpSpPr>
            <a:xfrm>
              <a:off x="4147738" y="5541308"/>
              <a:ext cx="1387600" cy="1005913"/>
              <a:chOff x="4614808" y="4010351"/>
              <a:chExt cx="1505266" cy="1091212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0656BCB-A9D5-4FC4-240D-3096AE3D3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8662" t="56357" r="42778"/>
              <a:stretch/>
            </p:blipFill>
            <p:spPr>
              <a:xfrm>
                <a:off x="4615942" y="4260718"/>
                <a:ext cx="1504132" cy="840845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2F9AA71B-B490-A89F-9D02-2A88DE6D9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77169" b="90314"/>
              <a:stretch/>
            </p:blipFill>
            <p:spPr>
              <a:xfrm>
                <a:off x="4614808" y="4010351"/>
                <a:ext cx="1504132" cy="233434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44BD605-E3E0-71B6-E08B-8B7485795673}"/>
              </a:ext>
            </a:extLst>
          </p:cNvPr>
          <p:cNvGrpSpPr/>
          <p:nvPr/>
        </p:nvGrpSpPr>
        <p:grpSpPr>
          <a:xfrm>
            <a:off x="6712612" y="4698372"/>
            <a:ext cx="1387600" cy="1846867"/>
            <a:chOff x="6712612" y="4698372"/>
            <a:chExt cx="1387600" cy="184686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E2987DC-482B-187C-E35D-BD6F9333BE33}"/>
                </a:ext>
              </a:extLst>
            </p:cNvPr>
            <p:cNvGrpSpPr/>
            <p:nvPr/>
          </p:nvGrpSpPr>
          <p:grpSpPr>
            <a:xfrm>
              <a:off x="7094658" y="4698372"/>
              <a:ext cx="570226" cy="776873"/>
              <a:chOff x="1939269" y="4132771"/>
              <a:chExt cx="588132" cy="1073461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59" name="Arrow: Up 58">
                <a:extLst>
                  <a:ext uri="{FF2B5EF4-FFF2-40B4-BE49-F238E27FC236}">
                    <a16:creationId xmlns:a16="http://schemas.microsoft.com/office/drawing/2014/main" id="{302026D8-4969-27AE-65E2-025C356422E8}"/>
                  </a:ext>
                </a:extLst>
              </p:cNvPr>
              <p:cNvSpPr/>
              <p:nvPr/>
            </p:nvSpPr>
            <p:spPr>
              <a:xfrm>
                <a:off x="2002078" y="4132771"/>
                <a:ext cx="231257" cy="1042130"/>
              </a:xfrm>
              <a:prstGeom prst="upArrow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0" name="Arrow: Up 59">
                <a:extLst>
                  <a:ext uri="{FF2B5EF4-FFF2-40B4-BE49-F238E27FC236}">
                    <a16:creationId xmlns:a16="http://schemas.microsoft.com/office/drawing/2014/main" id="{82D3CFF1-0B3D-D985-215C-7CC4AA665592}"/>
                  </a:ext>
                </a:extLst>
              </p:cNvPr>
              <p:cNvSpPr/>
              <p:nvPr/>
            </p:nvSpPr>
            <p:spPr>
              <a:xfrm rot="10800000">
                <a:off x="2221942" y="4164100"/>
                <a:ext cx="231258" cy="1042132"/>
              </a:xfrm>
              <a:prstGeom prst="upArrow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1EA49B1F-F236-5301-8D1E-5133A3A77DDF}"/>
                  </a:ext>
                </a:extLst>
              </p:cNvPr>
              <p:cNvSpPr/>
              <p:nvPr/>
            </p:nvSpPr>
            <p:spPr>
              <a:xfrm>
                <a:off x="1939269" y="4351049"/>
                <a:ext cx="588132" cy="573670"/>
              </a:xfrm>
              <a:prstGeom prst="flowChartAlternateProcess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224"/>
                  </a:lnSpc>
                </a:pPr>
                <a:r>
                  <a:rPr lang="en-US" sz="700" b="1" dirty="0"/>
                  <a:t>GIT</a:t>
                </a:r>
              </a:p>
              <a:p>
                <a:pPr algn="ctr">
                  <a:lnSpc>
                    <a:spcPts val="1224"/>
                  </a:lnSpc>
                </a:pPr>
                <a:r>
                  <a:rPr lang="en-US" sz="700" b="1" dirty="0"/>
                  <a:t>Sync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999CCCD-C010-12A0-1174-F0BBF0A8C310}"/>
                </a:ext>
              </a:extLst>
            </p:cNvPr>
            <p:cNvGrpSpPr/>
            <p:nvPr/>
          </p:nvGrpSpPr>
          <p:grpSpPr>
            <a:xfrm>
              <a:off x="6712612" y="5539326"/>
              <a:ext cx="1387600" cy="1005913"/>
              <a:chOff x="4614808" y="4010351"/>
              <a:chExt cx="1505266" cy="1091212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F384263-411F-88AC-0E3D-2CCA10E00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8662" t="56357" r="42778"/>
              <a:stretch/>
            </p:blipFill>
            <p:spPr>
              <a:xfrm>
                <a:off x="4615942" y="4260718"/>
                <a:ext cx="1504132" cy="840845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838F70E-2E42-A994-7A82-1C5F40A3D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77169" b="90314"/>
              <a:stretch/>
            </p:blipFill>
            <p:spPr>
              <a:xfrm>
                <a:off x="4614808" y="4010351"/>
                <a:ext cx="1504132" cy="233434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8482723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2F383-2A86-5BFB-729D-C3188511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with Advanced GIT Integration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FC7BBA01-0D50-A766-7425-DD937C20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2357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Option 3</a:t>
            </a:r>
            <a:r>
              <a:rPr lang="en-US" sz="2400" dirty="0"/>
              <a:t>: Approach used by </a:t>
            </a:r>
            <a:r>
              <a:rPr lang="en-US" b="1" dirty="0"/>
              <a:t>fabric-</a:t>
            </a:r>
            <a:r>
              <a:rPr lang="en-US" b="1" dirty="0" err="1"/>
              <a:t>cicd</a:t>
            </a:r>
            <a:r>
              <a:rPr lang="en-US" b="1" dirty="0"/>
              <a:t> Deployment Tool</a:t>
            </a:r>
          </a:p>
          <a:p>
            <a:pPr lvl="1"/>
            <a:r>
              <a:rPr lang="en-US" sz="1600" dirty="0"/>
              <a:t>The project for this tool has been created and maintained by Jacob Knightly</a:t>
            </a:r>
          </a:p>
          <a:p>
            <a:pPr lvl="1"/>
            <a:r>
              <a:rPr lang="en-US" sz="1600" dirty="0"/>
              <a:t>Project: </a:t>
            </a:r>
            <a:r>
              <a:rPr lang="en-US" sz="1600" b="1" dirty="0">
                <a:hlinkClick r:id="rId2"/>
              </a:rPr>
              <a:t>https://microsoft.github.io/fabric-cicd/latest/</a:t>
            </a:r>
            <a:endParaRPr lang="en-US" sz="1600" b="1" dirty="0"/>
          </a:p>
          <a:p>
            <a:pPr lvl="1"/>
            <a:r>
              <a:rPr lang="en-US" sz="1600" dirty="0"/>
              <a:t>Blog: </a:t>
            </a:r>
            <a:r>
              <a:rPr lang="en-US" sz="1600" b="1" dirty="0">
                <a:hlinkClick r:id="rId2"/>
              </a:rPr>
              <a:t>https://support.fabric.microsoft.com/en-US/blog/introducing-fabric-cicd-deployment-tool/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6C1788-1281-9CE0-9645-CFD5B1FCD9B8}"/>
              </a:ext>
            </a:extLst>
          </p:cNvPr>
          <p:cNvGrpSpPr/>
          <p:nvPr/>
        </p:nvGrpSpPr>
        <p:grpSpPr>
          <a:xfrm>
            <a:off x="1288026" y="2741337"/>
            <a:ext cx="9252155" cy="3964396"/>
            <a:chOff x="1064931" y="2399974"/>
            <a:chExt cx="10232336" cy="43843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DDBA76-48FF-247F-94F0-34677888DA64}"/>
                </a:ext>
              </a:extLst>
            </p:cNvPr>
            <p:cNvSpPr/>
            <p:nvPr/>
          </p:nvSpPr>
          <p:spPr bwMode="auto">
            <a:xfrm>
              <a:off x="1064931" y="2399974"/>
              <a:ext cx="10232336" cy="438438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FEDB9B8-9D60-31C8-6575-CD4C901216F6}"/>
                </a:ext>
              </a:extLst>
            </p:cNvPr>
            <p:cNvGrpSpPr/>
            <p:nvPr/>
          </p:nvGrpSpPr>
          <p:grpSpPr>
            <a:xfrm>
              <a:off x="1295990" y="2576596"/>
              <a:ext cx="1562529" cy="1357924"/>
              <a:chOff x="883076" y="1526449"/>
              <a:chExt cx="1562529" cy="135792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3A0EE38E-C325-AD4B-EAB9-50286F62C7E7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562529" cy="1357924"/>
                <a:chOff x="883076" y="1526449"/>
                <a:chExt cx="1562529" cy="1357924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3BE6AB4-E77C-DB08-2E6C-6A6C30396241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562529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Dev Workspace</a:t>
                  </a:r>
                </a:p>
              </p:txBody>
            </p:sp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B7628D11-332C-2EF5-CCF0-F4638B453F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6"/>
                  <a:ext cx="1477297" cy="1119957"/>
                </a:xfrm>
                <a:prstGeom prst="rect">
                  <a:avLst/>
                </a:prstGeom>
              </p:spPr>
            </p:pic>
          </p:grp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AE451EEC-130E-C518-F941-EA06C0EE08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7"/>
                <a:ext cx="1562529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D82E47-4E7C-EBD8-F0DE-B2633145F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990" y="5237290"/>
              <a:ext cx="1565205" cy="135792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E0006D6-EA59-CE1C-A4D5-5FC817E49E81}"/>
                </a:ext>
              </a:extLst>
            </p:cNvPr>
            <p:cNvGrpSpPr/>
            <p:nvPr/>
          </p:nvGrpSpPr>
          <p:grpSpPr>
            <a:xfrm>
              <a:off x="3001750" y="5437121"/>
              <a:ext cx="2079405" cy="903634"/>
              <a:chOff x="2648405" y="1736463"/>
              <a:chExt cx="2713250" cy="903634"/>
            </a:xfrm>
          </p:grpSpPr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0074AAA8-5FB4-5CF1-B6DA-76B7F31A7CC5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2713250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EFB286A0-8AA0-43A4-EFB1-FF43FD0B67F9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/>
                  <a:t>Deployment Logic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9C8C3E4-A424-55D1-4AA2-00A82323C91C}"/>
                </a:ext>
              </a:extLst>
            </p:cNvPr>
            <p:cNvGrpSpPr/>
            <p:nvPr/>
          </p:nvGrpSpPr>
          <p:grpSpPr>
            <a:xfrm>
              <a:off x="1495076" y="3976070"/>
              <a:ext cx="1034930" cy="1151140"/>
              <a:chOff x="3237668" y="2750295"/>
              <a:chExt cx="1034930" cy="1151140"/>
            </a:xfrm>
          </p:grpSpPr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A71C8CE7-E8FA-967B-4038-B31B2A2E8F84}"/>
                  </a:ext>
                </a:extLst>
              </p:cNvPr>
              <p:cNvSpPr/>
              <p:nvPr/>
            </p:nvSpPr>
            <p:spPr>
              <a:xfrm rot="5400000">
                <a:off x="3039083" y="3185386"/>
                <a:ext cx="1124156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45635EB4-7C29-B68B-2373-17EF3E9B4EA1}"/>
                  </a:ext>
                </a:extLst>
              </p:cNvPr>
              <p:cNvSpPr/>
              <p:nvPr/>
            </p:nvSpPr>
            <p:spPr>
              <a:xfrm rot="16200000">
                <a:off x="3374801" y="3158402"/>
                <a:ext cx="1124156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AC738B-6CC4-78EF-6F30-8F47F9EB9FCB}"/>
                  </a:ext>
                </a:extLst>
              </p:cNvPr>
              <p:cNvSpPr/>
              <p:nvPr/>
            </p:nvSpPr>
            <p:spPr>
              <a:xfrm>
                <a:off x="3237668" y="3052879"/>
                <a:ext cx="1034930" cy="518986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/>
                  <a:t>GIT Integrated Serialization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1E34090-A052-613F-5664-A0FE864CF593}"/>
                </a:ext>
              </a:extLst>
            </p:cNvPr>
            <p:cNvGrpSpPr/>
            <p:nvPr/>
          </p:nvGrpSpPr>
          <p:grpSpPr>
            <a:xfrm>
              <a:off x="5341745" y="2576596"/>
              <a:ext cx="1562529" cy="1357924"/>
              <a:chOff x="883076" y="1526449"/>
              <a:chExt cx="1562529" cy="135792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E89E46C-D304-56FF-663D-0FFC4C706466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562529" cy="1357924"/>
                <a:chOff x="883076" y="1526449"/>
                <a:chExt cx="1562529" cy="1357924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A3BE461-E1F0-70D6-B87F-B38C12A96B61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562529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02716880-DED1-4C4C-706E-17D4BF8D02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6"/>
                  <a:ext cx="1477297" cy="1119957"/>
                </a:xfrm>
                <a:prstGeom prst="rect">
                  <a:avLst/>
                </a:prstGeom>
              </p:spPr>
            </p:pic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68FED00-9ECD-67F7-F126-5D4D9CC12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7"/>
                <a:ext cx="1562529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31F6ECE-7CA9-1871-ECD5-A25CE4415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1745" y="5237290"/>
              <a:ext cx="1565205" cy="135792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304C952-4B01-5C48-70D4-2064046C9F34}"/>
                </a:ext>
              </a:extLst>
            </p:cNvPr>
            <p:cNvGrpSpPr/>
            <p:nvPr/>
          </p:nvGrpSpPr>
          <p:grpSpPr>
            <a:xfrm>
              <a:off x="5540831" y="3976070"/>
              <a:ext cx="1034930" cy="1151140"/>
              <a:chOff x="3237668" y="2750295"/>
              <a:chExt cx="1034930" cy="1151140"/>
            </a:xfrm>
          </p:grpSpPr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E7569FF0-A0BB-8C0C-4F49-4FCBF5832E39}"/>
                  </a:ext>
                </a:extLst>
              </p:cNvPr>
              <p:cNvSpPr/>
              <p:nvPr/>
            </p:nvSpPr>
            <p:spPr>
              <a:xfrm rot="5400000">
                <a:off x="3039083" y="3185386"/>
                <a:ext cx="1124156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1A36DE61-7CEF-6830-298A-919B35611084}"/>
                  </a:ext>
                </a:extLst>
              </p:cNvPr>
              <p:cNvSpPr/>
              <p:nvPr/>
            </p:nvSpPr>
            <p:spPr>
              <a:xfrm rot="16200000">
                <a:off x="3374801" y="3158402"/>
                <a:ext cx="1124156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B61658F-900A-0800-797A-C537785A049D}"/>
                  </a:ext>
                </a:extLst>
              </p:cNvPr>
              <p:cNvSpPr/>
              <p:nvPr/>
            </p:nvSpPr>
            <p:spPr>
              <a:xfrm>
                <a:off x="3237668" y="3052879"/>
                <a:ext cx="1034930" cy="518986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/>
                  <a:t>GIT Integrated Serialization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AACEFE1-8F50-4983-E8A0-5DAB4AD06844}"/>
                </a:ext>
              </a:extLst>
            </p:cNvPr>
            <p:cNvGrpSpPr/>
            <p:nvPr/>
          </p:nvGrpSpPr>
          <p:grpSpPr>
            <a:xfrm>
              <a:off x="7175432" y="5433657"/>
              <a:ext cx="2079405" cy="903634"/>
              <a:chOff x="2648405" y="1736463"/>
              <a:chExt cx="2713250" cy="903634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B0C4002A-5C1B-EFF4-AC8F-5EF7313A73F9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2713250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8D51C868-FB47-BCA3-AEA1-E3701A78055E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/>
                  <a:t>Deployment Logic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6FE7F24-6C60-FE7E-B26B-648C5573B8A0}"/>
                </a:ext>
              </a:extLst>
            </p:cNvPr>
            <p:cNvGrpSpPr/>
            <p:nvPr/>
          </p:nvGrpSpPr>
          <p:grpSpPr>
            <a:xfrm>
              <a:off x="9515427" y="2573132"/>
              <a:ext cx="1562529" cy="1357924"/>
              <a:chOff x="883076" y="1526449"/>
              <a:chExt cx="1562529" cy="1357924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5648341-D484-30A1-12BD-24E02EBD7C42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562529" cy="1357924"/>
                <a:chOff x="883076" y="1526449"/>
                <a:chExt cx="1562529" cy="135792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9C1A312C-136A-7B6E-4294-126CF81A665A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562529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528A6B9C-5F30-EFFB-36F5-ACF7C85311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6"/>
                  <a:ext cx="1477297" cy="1119957"/>
                </a:xfrm>
                <a:prstGeom prst="rect">
                  <a:avLst/>
                </a:prstGeom>
              </p:spPr>
            </p:pic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F9E1705-FD62-3C04-57D0-858C709DBC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7"/>
                <a:ext cx="1562529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4ED5D2B-D6C3-1733-09D4-C50191ED5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15427" y="5233826"/>
              <a:ext cx="1565205" cy="135792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3264301-4CF3-6AB4-B469-731207119A13}"/>
                </a:ext>
              </a:extLst>
            </p:cNvPr>
            <p:cNvGrpSpPr/>
            <p:nvPr/>
          </p:nvGrpSpPr>
          <p:grpSpPr>
            <a:xfrm>
              <a:off x="9714513" y="3972606"/>
              <a:ext cx="1034930" cy="1151140"/>
              <a:chOff x="3237668" y="2750295"/>
              <a:chExt cx="1034930" cy="1151140"/>
            </a:xfrm>
          </p:grpSpPr>
          <p:sp>
            <p:nvSpPr>
              <p:cNvPr id="55" name="Arrow: Right 54">
                <a:extLst>
                  <a:ext uri="{FF2B5EF4-FFF2-40B4-BE49-F238E27FC236}">
                    <a16:creationId xmlns:a16="http://schemas.microsoft.com/office/drawing/2014/main" id="{CE13E164-2451-E7FE-8C98-DBCF21BF0A76}"/>
                  </a:ext>
                </a:extLst>
              </p:cNvPr>
              <p:cNvSpPr/>
              <p:nvPr/>
            </p:nvSpPr>
            <p:spPr>
              <a:xfrm rot="5400000">
                <a:off x="3039083" y="3185386"/>
                <a:ext cx="1124156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F0CFA0D6-F5BA-9761-B742-84E8AD4D3C4F}"/>
                  </a:ext>
                </a:extLst>
              </p:cNvPr>
              <p:cNvSpPr/>
              <p:nvPr/>
            </p:nvSpPr>
            <p:spPr>
              <a:xfrm rot="16200000">
                <a:off x="3374801" y="3158402"/>
                <a:ext cx="1124156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C542B33-6E9D-268D-5FFB-7A1E641F87BC}"/>
                  </a:ext>
                </a:extLst>
              </p:cNvPr>
              <p:cNvSpPr/>
              <p:nvPr/>
            </p:nvSpPr>
            <p:spPr>
              <a:xfrm>
                <a:off x="3237668" y="3052879"/>
                <a:ext cx="1034930" cy="518986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/>
                  <a:t>GIT Integrated Serialization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579448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9EE1B-40FA-DDCE-5D7C-95F07F9CC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1969-171B-561C-3BF0-F13909AA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DCCB1-9B89-1EE2-C5C6-6CFCA73BB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Challenges in Fabric Solution Deployment</a:t>
            </a:r>
          </a:p>
          <a:p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62830779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C049-6808-CE8D-A94A-DDC453615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85D4-DD73-2F96-2E9B-3EDED4FA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Workspace Item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6BB333-35A1-9BB2-D562-F566E96F2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16156"/>
          </a:xfrm>
        </p:spPr>
        <p:txBody>
          <a:bodyPr/>
          <a:lstStyle/>
          <a:p>
            <a:r>
              <a:rPr lang="en-US" dirty="0"/>
              <a:t>Many workspace items have dependencies on other workspace items</a:t>
            </a:r>
          </a:p>
          <a:p>
            <a:pPr lvl="1"/>
            <a:r>
              <a:rPr lang="en-US" dirty="0"/>
              <a:t>Notebook definition depends on </a:t>
            </a:r>
            <a:r>
              <a:rPr lang="en-US" sz="1800" b="1" dirty="0">
                <a:solidFill>
                  <a:srgbClr val="8A0000"/>
                </a:solidFill>
              </a:rPr>
              <a:t>workspace id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lakehouse id</a:t>
            </a:r>
            <a:r>
              <a:rPr lang="en-US" dirty="0"/>
              <a:t> to reference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After deployment, solution should not have dependencies on other workspaces</a:t>
            </a:r>
          </a:p>
          <a:p>
            <a:pPr lvl="1"/>
            <a:r>
              <a:rPr lang="en-US" dirty="0"/>
              <a:t>All dependencies should be self-contained in new workspace</a:t>
            </a:r>
          </a:p>
          <a:p>
            <a:pPr lvl="1"/>
            <a:r>
              <a:rPr lang="en-US" dirty="0"/>
              <a:t>Fabric solution deployment requires custom logic to update dependencies accordingly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BB6D6-4B6E-ADC3-6AAA-808D6D4BA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78" y="4148211"/>
            <a:ext cx="10193366" cy="2494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5811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3070-6324-0C2A-308E-AC67728D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Workspace Items with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2051C5-FFFA-70BD-4A4B-F86C17EEC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31435"/>
          </a:xfrm>
        </p:spPr>
        <p:txBody>
          <a:bodyPr/>
          <a:lstStyle/>
          <a:p>
            <a:r>
              <a:rPr lang="en-US" dirty="0"/>
              <a:t>Deployment workflow must create workspace items with dependencies last</a:t>
            </a:r>
          </a:p>
          <a:p>
            <a:pPr lvl="1"/>
            <a:r>
              <a:rPr lang="en-US" dirty="0"/>
              <a:t>Notebook definition depends on lakehouse id for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Shallow copy of template workspace is not the result you want</a:t>
            </a:r>
          </a:p>
          <a:p>
            <a:pPr lvl="1"/>
            <a:r>
              <a:rPr lang="en-US" dirty="0"/>
              <a:t>Workspace for customer tenant should not have dependencies on </a:t>
            </a:r>
            <a:r>
              <a:rPr lang="en-US" dirty="0" err="1"/>
              <a:t>soure</a:t>
            </a:r>
            <a:r>
              <a:rPr lang="en-US" dirty="0"/>
              <a:t> workspace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ECF7BB-6D35-E497-3665-D194271547C2}"/>
              </a:ext>
            </a:extLst>
          </p:cNvPr>
          <p:cNvGrpSpPr/>
          <p:nvPr/>
        </p:nvGrpSpPr>
        <p:grpSpPr>
          <a:xfrm>
            <a:off x="5676810" y="3987870"/>
            <a:ext cx="3456020" cy="2276267"/>
            <a:chOff x="1140788" y="2661674"/>
            <a:chExt cx="2907477" cy="252675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F35AD0-E7E1-5B0E-09CA-CA48F325AED6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82B2FC5-4F90-AB08-8E15-90862869D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CC2139-92F6-04D0-C678-D4AE1CF34C12}"/>
              </a:ext>
            </a:extLst>
          </p:cNvPr>
          <p:cNvGrpSpPr/>
          <p:nvPr/>
        </p:nvGrpSpPr>
        <p:grpSpPr>
          <a:xfrm>
            <a:off x="1093111" y="3987870"/>
            <a:ext cx="3663048" cy="2276267"/>
            <a:chOff x="1140788" y="2661674"/>
            <a:chExt cx="2907477" cy="25267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16D288-BE84-C2E0-08E9-514829E773CD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4C842F-F4E6-DC80-9C33-5A4F9954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8F2ED46-453C-A980-E188-DE768057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879"/>
          <a:stretch/>
        </p:blipFill>
        <p:spPr>
          <a:xfrm>
            <a:off x="1151019" y="4383679"/>
            <a:ext cx="3539262" cy="17897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0DB91-E143-3A78-5DBC-53B4A5E8EF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09"/>
          <a:stretch/>
        </p:blipFill>
        <p:spPr>
          <a:xfrm>
            <a:off x="5730908" y="4358017"/>
            <a:ext cx="3337963" cy="18154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35DAD-32EA-8F67-8E32-A1564A7AC134}"/>
              </a:ext>
            </a:extLst>
          </p:cNvPr>
          <p:cNvCxnSpPr>
            <a:cxnSpLocks/>
          </p:cNvCxnSpPr>
          <p:nvPr/>
        </p:nvCxnSpPr>
        <p:spPr>
          <a:xfrm flipH="1">
            <a:off x="4316954" y="4549696"/>
            <a:ext cx="1649941" cy="832466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225152-EF82-39FF-1314-3DE68011FBF1}"/>
              </a:ext>
            </a:extLst>
          </p:cNvPr>
          <p:cNvCxnSpPr>
            <a:cxnSpLocks/>
          </p:cNvCxnSpPr>
          <p:nvPr/>
        </p:nvCxnSpPr>
        <p:spPr>
          <a:xfrm flipH="1">
            <a:off x="4298970" y="4830380"/>
            <a:ext cx="1667925" cy="256734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469605-A363-F489-30AC-11525D123550}"/>
              </a:ext>
            </a:extLst>
          </p:cNvPr>
          <p:cNvCxnSpPr>
            <a:cxnSpLocks/>
          </p:cNvCxnSpPr>
          <p:nvPr/>
        </p:nvCxnSpPr>
        <p:spPr>
          <a:xfrm flipH="1">
            <a:off x="4378165" y="5087114"/>
            <a:ext cx="1570746" cy="830112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159A08-706C-8ACF-44DB-51C977652BB9}"/>
              </a:ext>
            </a:extLst>
          </p:cNvPr>
          <p:cNvSpPr/>
          <p:nvPr/>
        </p:nvSpPr>
        <p:spPr>
          <a:xfrm>
            <a:off x="1151019" y="521675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2DFED9-B69F-7BE5-4826-68F14876C09D}"/>
              </a:ext>
            </a:extLst>
          </p:cNvPr>
          <p:cNvSpPr/>
          <p:nvPr/>
        </p:nvSpPr>
        <p:spPr>
          <a:xfrm>
            <a:off x="1151017" y="492849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821430-7A7E-5DB2-19AF-C84273841660}"/>
              </a:ext>
            </a:extLst>
          </p:cNvPr>
          <p:cNvSpPr/>
          <p:nvPr/>
        </p:nvSpPr>
        <p:spPr>
          <a:xfrm>
            <a:off x="1152797" y="5768536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92183487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6FAC-C564-8870-9F1A-43F37C7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deployment result IS NOT what you want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72F41-9F78-171F-E5D4-2D8E459AB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Checking for intra-workspace dependencies</a:t>
            </a:r>
          </a:p>
          <a:p>
            <a:pPr lvl="1"/>
            <a:r>
              <a:rPr lang="en-US" dirty="0"/>
              <a:t>Navigate to </a:t>
            </a:r>
            <a:r>
              <a:rPr lang="en-US" sz="1800" b="1" dirty="0">
                <a:solidFill>
                  <a:srgbClr val="8A0000"/>
                </a:solidFill>
              </a:rPr>
              <a:t>Lineage</a:t>
            </a:r>
            <a:r>
              <a:rPr lang="en-US" dirty="0"/>
              <a:t> view to see item dependencies</a:t>
            </a:r>
          </a:p>
          <a:p>
            <a:pPr lvl="1"/>
            <a:r>
              <a:rPr lang="en-US" dirty="0"/>
              <a:t>Look for items that have dependencies on items in other workspaces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30473-4068-2074-B0C1-8E47371F9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70" y="2519833"/>
            <a:ext cx="8742281" cy="41442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74D61D0-F247-7385-EDFA-CBA7CA911B0D}"/>
              </a:ext>
            </a:extLst>
          </p:cNvPr>
          <p:cNvGrpSpPr/>
          <p:nvPr/>
        </p:nvGrpSpPr>
        <p:grpSpPr>
          <a:xfrm>
            <a:off x="9316470" y="3178920"/>
            <a:ext cx="863026" cy="287134"/>
            <a:chOff x="9316470" y="3178920"/>
            <a:chExt cx="863026" cy="287134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3D420FF-8D56-8C17-1BE3-E1AD057D3639}"/>
                </a:ext>
              </a:extLst>
            </p:cNvPr>
            <p:cNvSpPr/>
            <p:nvPr/>
          </p:nvSpPr>
          <p:spPr bwMode="auto">
            <a:xfrm>
              <a:off x="9316470" y="3178920"/>
              <a:ext cx="564204" cy="28713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A11FDF-972A-3A98-1FDB-803DCC48A13C}"/>
                </a:ext>
              </a:extLst>
            </p:cNvPr>
            <p:cNvSpPr/>
            <p:nvPr/>
          </p:nvSpPr>
          <p:spPr bwMode="auto">
            <a:xfrm>
              <a:off x="9924947" y="3187584"/>
              <a:ext cx="254549" cy="269807"/>
            </a:xfrm>
            <a:prstGeom prst="rect">
              <a:avLst/>
            </a:prstGeom>
            <a:noFill/>
            <a:ln w="19050"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3944F4F-CC0D-E7ED-3C8B-2B5AA6C0A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971" y="2519833"/>
            <a:ext cx="8742280" cy="41290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E677DEB-BED8-9448-B3D8-FFFD3D31EAF5}"/>
              </a:ext>
            </a:extLst>
          </p:cNvPr>
          <p:cNvGrpSpPr/>
          <p:nvPr/>
        </p:nvGrpSpPr>
        <p:grpSpPr>
          <a:xfrm>
            <a:off x="1191867" y="4628313"/>
            <a:ext cx="1926839" cy="171090"/>
            <a:chOff x="1191867" y="4628313"/>
            <a:chExt cx="1926839" cy="17109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6FB4AD5-3B85-1312-D62B-0C08D4E26A30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B79891-8980-E22E-2027-C620BB3E2069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B2B986-B66C-7A03-3D73-88FEF40C3E87}"/>
              </a:ext>
            </a:extLst>
          </p:cNvPr>
          <p:cNvGrpSpPr/>
          <p:nvPr/>
        </p:nvGrpSpPr>
        <p:grpSpPr>
          <a:xfrm>
            <a:off x="1150303" y="5431876"/>
            <a:ext cx="1926839" cy="171090"/>
            <a:chOff x="1191867" y="4628313"/>
            <a:chExt cx="1926839" cy="171090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860A45F-1F3C-F1B7-C6F1-50379E01F409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89E7B4-D7FF-278F-D80E-A23766330164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9F1F1E-04AD-0AA3-6AB7-0BBCFF08BBF8}"/>
              </a:ext>
            </a:extLst>
          </p:cNvPr>
          <p:cNvGrpSpPr/>
          <p:nvPr/>
        </p:nvGrpSpPr>
        <p:grpSpPr>
          <a:xfrm>
            <a:off x="1180904" y="6230590"/>
            <a:ext cx="1926839" cy="171090"/>
            <a:chOff x="1191867" y="4628313"/>
            <a:chExt cx="1926839" cy="171090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AF3A463-F1CF-755D-486E-069900E074FB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23EB20-1794-ACA8-821E-A035BA7C7861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8587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967D-614B-1086-1606-801CBA49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of Managing Connections at Workspace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CD535-4B3E-85A6-D561-C24A5C3FB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431161"/>
          </a:xfrm>
        </p:spPr>
        <p:txBody>
          <a:bodyPr/>
          <a:lstStyle/>
          <a:p>
            <a:r>
              <a:rPr lang="en-US" dirty="0"/>
              <a:t>Unlike workspace items, connection items are scoped at level of Entra Id tenant</a:t>
            </a:r>
          </a:p>
          <a:p>
            <a:pPr lvl="1"/>
            <a:r>
              <a:rPr lang="en-US" dirty="0"/>
              <a:t>No API support for workspace-level management of connections</a:t>
            </a:r>
          </a:p>
          <a:p>
            <a:pPr lvl="1"/>
            <a:r>
              <a:rPr lang="en-US" dirty="0"/>
              <a:t>No support in Fabric GIT integration to track, backup, restore, recreate connections</a:t>
            </a:r>
          </a:p>
          <a:p>
            <a:pPr lvl="1"/>
            <a:r>
              <a:rPr lang="en-US" dirty="0"/>
              <a:t>Developer must find innovative approach for managing connections at scope of workspace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74D971-585C-854A-FF6B-409092E8251E}"/>
              </a:ext>
            </a:extLst>
          </p:cNvPr>
          <p:cNvGrpSpPr/>
          <p:nvPr/>
        </p:nvGrpSpPr>
        <p:grpSpPr>
          <a:xfrm>
            <a:off x="1027599" y="2798186"/>
            <a:ext cx="9758165" cy="3478949"/>
            <a:chOff x="840562" y="2535453"/>
            <a:chExt cx="10486923" cy="37387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5A54CB-BAF1-7936-23EE-B1D47EFA1384}"/>
                </a:ext>
              </a:extLst>
            </p:cNvPr>
            <p:cNvSpPr/>
            <p:nvPr/>
          </p:nvSpPr>
          <p:spPr bwMode="auto">
            <a:xfrm>
              <a:off x="840562" y="2535453"/>
              <a:ext cx="10486923" cy="37387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191E04-3365-140A-9F1E-965CA4ED6B9B}"/>
                </a:ext>
              </a:extLst>
            </p:cNvPr>
            <p:cNvSpPr/>
            <p:nvPr/>
          </p:nvSpPr>
          <p:spPr bwMode="auto">
            <a:xfrm>
              <a:off x="923015" y="2645029"/>
              <a:ext cx="10268895" cy="7599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Platform Item Types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1BF80-4B53-A8ED-CA1E-0C1E173C53F4}"/>
                </a:ext>
              </a:extLst>
            </p:cNvPr>
            <p:cNvSpPr/>
            <p:nvPr/>
          </p:nvSpPr>
          <p:spPr bwMode="auto">
            <a:xfrm>
              <a:off x="1123012" y="2967761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Capacity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5F744D-E058-788D-BF10-29AAE84B43EB}"/>
                </a:ext>
              </a:extLst>
            </p:cNvPr>
            <p:cNvSpPr/>
            <p:nvPr/>
          </p:nvSpPr>
          <p:spPr bwMode="auto">
            <a:xfrm>
              <a:off x="2763892" y="2967761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Workspace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7E6B9E-F7B5-8A8E-B9AB-F13B3C2E4622}"/>
                </a:ext>
              </a:extLst>
            </p:cNvPr>
            <p:cNvSpPr/>
            <p:nvPr/>
          </p:nvSpPr>
          <p:spPr bwMode="auto">
            <a:xfrm>
              <a:off x="4404772" y="2973287"/>
              <a:ext cx="1345642" cy="247613"/>
            </a:xfrm>
            <a:prstGeom prst="rect">
              <a:avLst/>
            </a:prstGeom>
            <a:solidFill>
              <a:srgbClr val="DAA52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Connection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8E96-E80B-B162-4CD1-C0BC6A2745B1}"/>
                </a:ext>
              </a:extLst>
            </p:cNvPr>
            <p:cNvSpPr/>
            <p:nvPr/>
          </p:nvSpPr>
          <p:spPr bwMode="auto">
            <a:xfrm>
              <a:off x="923015" y="3463887"/>
              <a:ext cx="10268895" cy="27212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 by Workload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08239C-43B8-237A-270A-5459C71CA716}"/>
                </a:ext>
              </a:extLst>
            </p:cNvPr>
            <p:cNvSpPr/>
            <p:nvPr/>
          </p:nvSpPr>
          <p:spPr bwMode="auto">
            <a:xfrm>
              <a:off x="1027870" y="3759100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E59D1E-42FA-5C42-3DA5-2955CF103599}"/>
                </a:ext>
              </a:extLst>
            </p:cNvPr>
            <p:cNvSpPr/>
            <p:nvPr/>
          </p:nvSpPr>
          <p:spPr bwMode="auto">
            <a:xfrm>
              <a:off x="1137720" y="401605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8FB22D-2F7B-659F-26EF-E49439C2DF8A}"/>
                </a:ext>
              </a:extLst>
            </p:cNvPr>
            <p:cNvSpPr/>
            <p:nvPr/>
          </p:nvSpPr>
          <p:spPr bwMode="auto">
            <a:xfrm>
              <a:off x="1137720" y="44218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A91383-1CA1-3E63-094F-D000E2CD27F7}"/>
                </a:ext>
              </a:extLst>
            </p:cNvPr>
            <p:cNvSpPr/>
            <p:nvPr/>
          </p:nvSpPr>
          <p:spPr bwMode="auto">
            <a:xfrm>
              <a:off x="2730847" y="3759100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C7321E-90FE-A649-CEF8-55A54D431B15}"/>
                </a:ext>
              </a:extLst>
            </p:cNvPr>
            <p:cNvSpPr/>
            <p:nvPr/>
          </p:nvSpPr>
          <p:spPr bwMode="auto">
            <a:xfrm>
              <a:off x="2840696" y="401605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864B0F-4DCF-E33D-5DBB-01F1D73EDCE5}"/>
                </a:ext>
              </a:extLst>
            </p:cNvPr>
            <p:cNvSpPr/>
            <p:nvPr/>
          </p:nvSpPr>
          <p:spPr bwMode="auto">
            <a:xfrm>
              <a:off x="2840696" y="44218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BD896E-31B5-AF74-5D44-6595F4BCDAD5}"/>
                </a:ext>
              </a:extLst>
            </p:cNvPr>
            <p:cNvSpPr/>
            <p:nvPr/>
          </p:nvSpPr>
          <p:spPr bwMode="auto">
            <a:xfrm>
              <a:off x="2840696" y="4827553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7757EA-07C0-0BD6-0DEA-DCAD05DC7BD4}"/>
                </a:ext>
              </a:extLst>
            </p:cNvPr>
            <p:cNvSpPr/>
            <p:nvPr/>
          </p:nvSpPr>
          <p:spPr bwMode="auto">
            <a:xfrm>
              <a:off x="6149966" y="3759102"/>
              <a:ext cx="1593127" cy="2313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Factory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882028-FE75-3ABF-E583-0C985712EDE9}"/>
                </a:ext>
              </a:extLst>
            </p:cNvPr>
            <p:cNvSpPr/>
            <p:nvPr/>
          </p:nvSpPr>
          <p:spPr bwMode="auto">
            <a:xfrm>
              <a:off x="6259815" y="401606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640FE1-42DD-B1F6-C4D8-77681F852ACF}"/>
                </a:ext>
              </a:extLst>
            </p:cNvPr>
            <p:cNvSpPr/>
            <p:nvPr/>
          </p:nvSpPr>
          <p:spPr bwMode="auto">
            <a:xfrm>
              <a:off x="6259815" y="4421809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Dataflow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13BCA3-ECF2-05CB-9E9D-DB2920D54954}"/>
                </a:ext>
              </a:extLst>
            </p:cNvPr>
            <p:cNvSpPr/>
            <p:nvPr/>
          </p:nvSpPr>
          <p:spPr bwMode="auto">
            <a:xfrm>
              <a:off x="4440406" y="3765448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D8EA5F-BB2E-3FF0-F0A2-55BD1E9A4A58}"/>
                </a:ext>
              </a:extLst>
            </p:cNvPr>
            <p:cNvSpPr/>
            <p:nvPr/>
          </p:nvSpPr>
          <p:spPr bwMode="auto">
            <a:xfrm>
              <a:off x="4550257" y="40224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8C9A43-5758-D39A-64A1-3F4F8C2E75B8}"/>
                </a:ext>
              </a:extLst>
            </p:cNvPr>
            <p:cNvSpPr/>
            <p:nvPr/>
          </p:nvSpPr>
          <p:spPr bwMode="auto">
            <a:xfrm>
              <a:off x="4546622" y="4421924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B489EC-DADF-CBCD-438B-4AAA31B409A1}"/>
                </a:ext>
              </a:extLst>
            </p:cNvPr>
            <p:cNvSpPr/>
            <p:nvPr/>
          </p:nvSpPr>
          <p:spPr bwMode="auto">
            <a:xfrm>
              <a:off x="7850174" y="3759099"/>
              <a:ext cx="1593127" cy="231960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Intelligence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BD10BB-DB9D-CFF0-223A-9607191D2F27}"/>
                </a:ext>
              </a:extLst>
            </p:cNvPr>
            <p:cNvSpPr/>
            <p:nvPr/>
          </p:nvSpPr>
          <p:spPr bwMode="auto">
            <a:xfrm>
              <a:off x="7960023" y="443140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2D8634-9072-7426-94FB-B9D46434F2AE}"/>
                </a:ext>
              </a:extLst>
            </p:cNvPr>
            <p:cNvSpPr/>
            <p:nvPr/>
          </p:nvSpPr>
          <p:spPr bwMode="auto">
            <a:xfrm>
              <a:off x="7960023" y="484343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15BBEB-66AD-DD57-F469-168318CAE05A}"/>
                </a:ext>
              </a:extLst>
            </p:cNvPr>
            <p:cNvSpPr/>
            <p:nvPr/>
          </p:nvSpPr>
          <p:spPr bwMode="auto">
            <a:xfrm>
              <a:off x="7960023" y="525547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EDC39F-C938-9E43-DAF1-876E840F1B2C}"/>
                </a:ext>
              </a:extLst>
            </p:cNvPr>
            <p:cNvSpPr/>
            <p:nvPr/>
          </p:nvSpPr>
          <p:spPr bwMode="auto">
            <a:xfrm>
              <a:off x="2851747" y="524972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15E309-7613-5B13-9EB8-1CA5F3F156E3}"/>
                </a:ext>
              </a:extLst>
            </p:cNvPr>
            <p:cNvSpPr/>
            <p:nvPr/>
          </p:nvSpPr>
          <p:spPr bwMode="auto">
            <a:xfrm>
              <a:off x="9508282" y="3752475"/>
              <a:ext cx="1593127" cy="2313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1BD3B9-A2D3-F0EC-DEB6-B7514D25D8FF}"/>
                </a:ext>
              </a:extLst>
            </p:cNvPr>
            <p:cNvSpPr/>
            <p:nvPr/>
          </p:nvSpPr>
          <p:spPr bwMode="auto">
            <a:xfrm>
              <a:off x="9618131" y="4009434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94B60D-35BA-A8DC-0C77-68F2B75CE0E4}"/>
                </a:ext>
              </a:extLst>
            </p:cNvPr>
            <p:cNvSpPr/>
            <p:nvPr/>
          </p:nvSpPr>
          <p:spPr bwMode="auto">
            <a:xfrm>
              <a:off x="9618131" y="4415182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940013A-C75A-91A1-CD04-6663F9836829}"/>
                </a:ext>
              </a:extLst>
            </p:cNvPr>
            <p:cNvSpPr/>
            <p:nvPr/>
          </p:nvSpPr>
          <p:spPr bwMode="auto">
            <a:xfrm>
              <a:off x="7973930" y="401936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Eventhouse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39827E-99E1-5F9C-0CF6-6F19CC7AEE0B}"/>
                </a:ext>
              </a:extLst>
            </p:cNvPr>
            <p:cNvSpPr/>
            <p:nvPr/>
          </p:nvSpPr>
          <p:spPr bwMode="auto">
            <a:xfrm>
              <a:off x="6045653" y="2973288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Gateway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2818D8-65E3-6939-F6A9-6ED73BDD2F45}"/>
                </a:ext>
              </a:extLst>
            </p:cNvPr>
            <p:cNvSpPr/>
            <p:nvPr/>
          </p:nvSpPr>
          <p:spPr bwMode="auto">
            <a:xfrm>
              <a:off x="7942910" y="5667507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KQLDashbord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637183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6B2E9-ABC7-DE77-E120-D42AD5819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DE36-4D33-A03A-6B54-E222560A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Naing Convention for Managing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FE608-D82D-CA28-25C8-2142CB664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70674"/>
          </a:xfrm>
        </p:spPr>
        <p:txBody>
          <a:bodyPr/>
          <a:lstStyle/>
          <a:p>
            <a:r>
              <a:rPr lang="en-US" dirty="0"/>
              <a:t>Using connection naming convention allows for management at workspace scope</a:t>
            </a:r>
          </a:p>
          <a:p>
            <a:pPr lvl="1"/>
            <a:r>
              <a:rPr lang="en-US" dirty="0"/>
              <a:t>Connection name contains Workspace Id</a:t>
            </a:r>
          </a:p>
          <a:p>
            <a:pPr lvl="1"/>
            <a:r>
              <a:rPr lang="en-US" dirty="0"/>
              <a:t>Connection name also indicates connection type (e.g. </a:t>
            </a:r>
            <a:r>
              <a:rPr lang="en-US" sz="1600" b="1" dirty="0">
                <a:solidFill>
                  <a:srgbClr val="6C0000"/>
                </a:solidFill>
              </a:rPr>
              <a:t>Lakehouse(sales)</a:t>
            </a:r>
            <a:r>
              <a:rPr lang="en-US" dirty="0"/>
              <a:t> vs </a:t>
            </a:r>
            <a:r>
              <a:rPr lang="en-US" sz="1600" b="1" dirty="0">
                <a:solidFill>
                  <a:srgbClr val="6C0000"/>
                </a:solidFill>
              </a:rPr>
              <a:t>ADLS</a:t>
            </a:r>
            <a:r>
              <a:rPr lang="en-US" dirty="0"/>
              <a:t> vs </a:t>
            </a:r>
            <a:r>
              <a:rPr lang="en-US" sz="1600" b="1" dirty="0">
                <a:solidFill>
                  <a:srgbClr val="6C0000"/>
                </a:solidFill>
              </a:rPr>
              <a:t>Web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Benefits to connection naming convention</a:t>
            </a:r>
          </a:p>
          <a:p>
            <a:pPr lvl="1"/>
            <a:r>
              <a:rPr lang="en-US" dirty="0"/>
              <a:t>It allows for cascading connection deletes when deleting workspace</a:t>
            </a:r>
          </a:p>
          <a:p>
            <a:pPr lvl="1"/>
            <a:r>
              <a:rPr lang="en-US" dirty="0"/>
              <a:t>Allows for discovery of connection when inspecting source workspace</a:t>
            </a:r>
          </a:p>
          <a:p>
            <a:pPr lvl="1"/>
            <a:r>
              <a:rPr lang="en-US" dirty="0"/>
              <a:t>Enables configuration when recreating lakehouse shortcuts and data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F0178-1E8E-7150-4D1E-F8FB56AD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19"/>
          <a:stretch/>
        </p:blipFill>
        <p:spPr>
          <a:xfrm>
            <a:off x="1247242" y="2455583"/>
            <a:ext cx="6130304" cy="22799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90A2B83-CEF8-36ED-783D-F121364DFCE9}"/>
              </a:ext>
            </a:extLst>
          </p:cNvPr>
          <p:cNvGrpSpPr/>
          <p:nvPr/>
        </p:nvGrpSpPr>
        <p:grpSpPr>
          <a:xfrm>
            <a:off x="7587961" y="3595540"/>
            <a:ext cx="4049859" cy="768356"/>
            <a:chOff x="7587961" y="3595540"/>
            <a:chExt cx="4049859" cy="768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F574E1-9FA9-281F-E854-5B5CC2FEE7A5}"/>
                </a:ext>
              </a:extLst>
            </p:cNvPr>
            <p:cNvSpPr/>
            <p:nvPr/>
          </p:nvSpPr>
          <p:spPr bwMode="auto">
            <a:xfrm>
              <a:off x="8484178" y="3595540"/>
              <a:ext cx="3153642" cy="768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]-Lakehouse[sales]</a:t>
              </a:r>
            </a:p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]-ADLS</a:t>
              </a:r>
            </a:p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]-Web</a:t>
              </a:r>
              <a:endParaRPr lang="en-US" sz="1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F9EB3E2D-20FE-8561-7DA4-3C35EB500E63}"/>
                </a:ext>
              </a:extLst>
            </p:cNvPr>
            <p:cNvSpPr/>
            <p:nvPr/>
          </p:nvSpPr>
          <p:spPr bwMode="auto">
            <a:xfrm>
              <a:off x="7587961" y="3829050"/>
              <a:ext cx="789709" cy="301336"/>
            </a:xfrm>
            <a:prstGeom prst="lef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567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DD1B-862F-10B3-10ED-C07BFECF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Datasource Paths Live in a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013D1-0E27-08FC-6E8D-DAC8974E5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39978"/>
          </a:xfrm>
        </p:spPr>
        <p:txBody>
          <a:bodyPr/>
          <a:lstStyle/>
          <a:p>
            <a:r>
              <a:rPr lang="en-US" dirty="0"/>
              <a:t>Inside item definition files in semantic models</a:t>
            </a:r>
          </a:p>
          <a:p>
            <a:pPr lvl="1"/>
            <a:r>
              <a:rPr lang="en-US" dirty="0"/>
              <a:t>Example item definitions files with datasource paths include </a:t>
            </a:r>
            <a:r>
              <a:rPr lang="en-US" sz="1800" b="1" dirty="0" err="1">
                <a:solidFill>
                  <a:srgbClr val="8A0000"/>
                </a:solidFill>
              </a:rPr>
              <a:t>expressions.tmdl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model.bim</a:t>
            </a:r>
            <a:endParaRPr lang="en-US" b="1" dirty="0">
              <a:solidFill>
                <a:srgbClr val="8A0000"/>
              </a:solidFill>
            </a:endParaRPr>
          </a:p>
          <a:p>
            <a:r>
              <a:rPr lang="en-US" dirty="0"/>
              <a:t>Inside Notebooks</a:t>
            </a:r>
          </a:p>
          <a:p>
            <a:pPr lvl="1"/>
            <a:r>
              <a:rPr lang="en-US" dirty="0"/>
              <a:t>Developers can add URLs directly in their python code</a:t>
            </a:r>
          </a:p>
          <a:p>
            <a:r>
              <a:rPr lang="en-US" dirty="0"/>
              <a:t>In connections</a:t>
            </a:r>
          </a:p>
          <a:p>
            <a:pPr lvl="1"/>
            <a:r>
              <a:rPr lang="en-US" dirty="0"/>
              <a:t>A connection is a credential bound to a datasource path</a:t>
            </a:r>
          </a:p>
          <a:p>
            <a:r>
              <a:rPr lang="en-US" dirty="0"/>
              <a:t>In shortcut</a:t>
            </a:r>
          </a:p>
          <a:p>
            <a:pPr lvl="1"/>
            <a:r>
              <a:rPr lang="en-US" dirty="0"/>
              <a:t>Shortcut created with datasource path</a:t>
            </a:r>
          </a:p>
          <a:p>
            <a:pPr lvl="1"/>
            <a:r>
              <a:rPr lang="en-US" dirty="0"/>
              <a:t>Shortcut must be bound to connection with same datasource path</a:t>
            </a:r>
          </a:p>
          <a:p>
            <a:r>
              <a:rPr lang="en-US" dirty="0"/>
              <a:t>In data pipeline</a:t>
            </a:r>
          </a:p>
          <a:p>
            <a:pPr lvl="1"/>
            <a:r>
              <a:rPr lang="en-US" dirty="0"/>
              <a:t>Data pipeline created to reference connection to external datasource</a:t>
            </a:r>
          </a:p>
          <a:p>
            <a:pPr lvl="1"/>
            <a:r>
              <a:rPr lang="en-US" dirty="0"/>
              <a:t>Connection created with target datasource path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0352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9390-9BE6-9945-2A20-A26702ED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FabricSolutionDeployment</a:t>
            </a:r>
            <a:r>
              <a:rPr lang="en-US" dirty="0"/>
              <a:t> Developer Sample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CBA33-7668-A2BE-0CAF-402D11DAE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Sample application demonstrating how to implement solution deployment workflows</a:t>
            </a:r>
          </a:p>
          <a:p>
            <a:pPr lvl="1"/>
            <a:r>
              <a:rPr lang="en-US" dirty="0"/>
              <a:t>Created as a .NET 8 console application using the Fabric REST API .NET SDK</a:t>
            </a:r>
          </a:p>
          <a:p>
            <a:pPr lvl="1"/>
            <a:r>
              <a:rPr lang="en-US" dirty="0"/>
              <a:t>Provides easy learning path for developers to download project and get up and running</a:t>
            </a:r>
          </a:p>
          <a:p>
            <a:pPr lvl="1"/>
            <a:r>
              <a:rPr lang="en-US" b="1" dirty="0">
                <a:hlinkClick r:id="rId2"/>
              </a:rPr>
              <a:t>https://github.com/FabricDevCamp/FabricSolutionDeployment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A9D96-FFF6-CCCD-F8F4-E8835237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31" y="3009237"/>
            <a:ext cx="5267463" cy="335594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9BCCF-46E3-58F8-5529-DD9E2907B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964" y="3009237"/>
            <a:ext cx="3189287" cy="33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9119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932BD-6E4C-72D2-11C8-047F8027F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CB22A7-1EB8-808D-2FC7-7AA597A11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Datasources in Staged Deployment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C26CEC-5402-795B-A9AA-496F7EE9B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stage in staged deployment should connect to its own needs datasource paths</a:t>
            </a:r>
          </a:p>
          <a:p>
            <a:pPr lvl="1"/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and </a:t>
            </a:r>
            <a:r>
              <a:rPr lang="en-US" sz="16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stage workspaces should not connect to same datasources as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54E5959-EB30-43B1-749B-38B4BA95E557}"/>
              </a:ext>
            </a:extLst>
          </p:cNvPr>
          <p:cNvGrpSpPr/>
          <p:nvPr/>
        </p:nvGrpSpPr>
        <p:grpSpPr>
          <a:xfrm>
            <a:off x="873019" y="2275481"/>
            <a:ext cx="10260556" cy="2058363"/>
            <a:chOff x="433508" y="1886281"/>
            <a:chExt cx="9704332" cy="19467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43E4884-3B4E-6660-0A68-79F33A0D78AA}"/>
                </a:ext>
              </a:extLst>
            </p:cNvPr>
            <p:cNvGrpSpPr/>
            <p:nvPr/>
          </p:nvGrpSpPr>
          <p:grpSpPr>
            <a:xfrm>
              <a:off x="433508" y="1886281"/>
              <a:ext cx="9704332" cy="1946779"/>
              <a:chOff x="1117743" y="2294560"/>
              <a:chExt cx="9704332" cy="194677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4FCA133-4F35-10DB-0D22-1E28FFA11B10}"/>
                  </a:ext>
                </a:extLst>
              </p:cNvPr>
              <p:cNvSpPr/>
              <p:nvPr/>
            </p:nvSpPr>
            <p:spPr bwMode="auto">
              <a:xfrm>
                <a:off x="7795833" y="2308633"/>
                <a:ext cx="3026242" cy="193270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production stage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8D8E8-6390-9664-CF91-80F790D0F861}"/>
                  </a:ext>
                </a:extLst>
              </p:cNvPr>
              <p:cNvSpPr/>
              <p:nvPr/>
            </p:nvSpPr>
            <p:spPr bwMode="auto">
              <a:xfrm>
                <a:off x="4148799" y="2301596"/>
                <a:ext cx="3647034" cy="19327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test stage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F8701A-9648-4CBB-6BEB-1EB57ED3362E}"/>
                  </a:ext>
                </a:extLst>
              </p:cNvPr>
              <p:cNvSpPr/>
              <p:nvPr/>
            </p:nvSpPr>
            <p:spPr bwMode="auto">
              <a:xfrm>
                <a:off x="1117743" y="2294560"/>
                <a:ext cx="3026242" cy="19467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dev stage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AACD927-0CCB-6011-C193-790FC74A6F0F}"/>
                </a:ext>
              </a:extLst>
            </p:cNvPr>
            <p:cNvGrpSpPr/>
            <p:nvPr/>
          </p:nvGrpSpPr>
          <p:grpSpPr>
            <a:xfrm>
              <a:off x="640443" y="2214335"/>
              <a:ext cx="2047204" cy="1436070"/>
              <a:chOff x="1069668" y="2769166"/>
              <a:chExt cx="2895211" cy="21450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5BAC3DA-EE85-33A5-84B4-59DB1B593B85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5D471F9-8350-2868-29BC-FCAFC44FB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A8E78342-CDA2-7E62-4069-DA5C0D755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B84F541-B0E1-E358-8E21-D1030A534D00}"/>
                </a:ext>
              </a:extLst>
            </p:cNvPr>
            <p:cNvGrpSpPr/>
            <p:nvPr/>
          </p:nvGrpSpPr>
          <p:grpSpPr>
            <a:xfrm>
              <a:off x="2707988" y="2214335"/>
              <a:ext cx="3695589" cy="1436070"/>
              <a:chOff x="3372559" y="2802234"/>
              <a:chExt cx="3695589" cy="143607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586605E-6DF6-FCB3-1737-1539FBBD4D1B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53" name="Arrow: Right 52">
                  <a:extLst>
                    <a:ext uri="{FF2B5EF4-FFF2-40B4-BE49-F238E27FC236}">
                      <a16:creationId xmlns:a16="http://schemas.microsoft.com/office/drawing/2014/main" id="{F16BCBCF-10DB-B48F-7FD3-F5065F92B7F5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4900F4CF-8992-AB70-2952-29210CD10FDC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54A210C-8E20-A6C8-0497-41BD6EA84794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1828F6D-8995-9BD0-5381-658C62CAE562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D5918C4-1485-BEBD-FA29-260F23C748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99A104A6-AB89-1AF1-88EC-1B33460649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0BA43EF-3747-F129-35FE-C83ED268CF59}"/>
                </a:ext>
              </a:extLst>
            </p:cNvPr>
            <p:cNvGrpSpPr/>
            <p:nvPr/>
          </p:nvGrpSpPr>
          <p:grpSpPr>
            <a:xfrm>
              <a:off x="6387350" y="2216280"/>
              <a:ext cx="3669473" cy="1436070"/>
              <a:chOff x="7051921" y="2804179"/>
              <a:chExt cx="3669473" cy="143607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6D638D9-2E40-DD1D-40E4-6B0945E9D647}"/>
                  </a:ext>
                </a:extLst>
              </p:cNvPr>
              <p:cNvGrpSpPr/>
              <p:nvPr/>
            </p:nvGrpSpPr>
            <p:grpSpPr>
              <a:xfrm>
                <a:off x="7051921" y="2941908"/>
                <a:ext cx="1556489" cy="1104223"/>
                <a:chOff x="3618271" y="2944660"/>
                <a:chExt cx="2180595" cy="1246891"/>
              </a:xfrm>
            </p:grpSpPr>
            <p:sp>
              <p:nvSpPr>
                <p:cNvPr id="61" name="Arrow: Right 60">
                  <a:extLst>
                    <a:ext uri="{FF2B5EF4-FFF2-40B4-BE49-F238E27FC236}">
                      <a16:creationId xmlns:a16="http://schemas.microsoft.com/office/drawing/2014/main" id="{3B0BC87F-E0F9-538D-8AE5-D24EBD0E65C0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F151A4DD-4C0C-E9EC-F813-71D6B9D8EE7D}"/>
                    </a:ext>
                  </a:extLst>
                </p:cNvPr>
                <p:cNvSpPr/>
                <p:nvPr/>
              </p:nvSpPr>
              <p:spPr>
                <a:xfrm>
                  <a:off x="3902556" y="2944660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46032B6-5E76-B55D-1A08-1E700543807A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14F42DC2-C49E-F6B3-1931-E9B73CD782E5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7D4E3AD-4DE3-4276-3378-FDFA0D1D00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74956B5E-2427-7E5F-969E-06EC5939F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9CD9F6-58F7-2A4E-E1E8-94A6641EEEB1}"/>
              </a:ext>
            </a:extLst>
          </p:cNvPr>
          <p:cNvGrpSpPr/>
          <p:nvPr/>
        </p:nvGrpSpPr>
        <p:grpSpPr>
          <a:xfrm>
            <a:off x="1796248" y="4359817"/>
            <a:ext cx="922894" cy="1138489"/>
            <a:chOff x="1796248" y="4359817"/>
            <a:chExt cx="922894" cy="1138489"/>
          </a:xfrm>
        </p:grpSpPr>
        <p:sp>
          <p:nvSpPr>
            <p:cNvPr id="4" name="Flowchart: Magnetic Disk 3">
              <a:extLst>
                <a:ext uri="{FF2B5EF4-FFF2-40B4-BE49-F238E27FC236}">
                  <a16:creationId xmlns:a16="http://schemas.microsoft.com/office/drawing/2014/main" id="{C357AD59-5DB7-AF54-529E-C0602B6FB69C}"/>
                </a:ext>
              </a:extLst>
            </p:cNvPr>
            <p:cNvSpPr/>
            <p:nvPr/>
          </p:nvSpPr>
          <p:spPr bwMode="auto">
            <a:xfrm>
              <a:off x="1796248" y="4945425"/>
              <a:ext cx="922894" cy="552881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Dev DB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05C3A30-C1BF-D361-FA91-2C4508048099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flipH="1">
              <a:off x="2257695" y="4359817"/>
              <a:ext cx="14064" cy="585608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BCF9F0-A76F-3320-CC45-D94B703C242B}"/>
              </a:ext>
            </a:extLst>
          </p:cNvPr>
          <p:cNvGrpSpPr/>
          <p:nvPr/>
        </p:nvGrpSpPr>
        <p:grpSpPr>
          <a:xfrm>
            <a:off x="5157043" y="4332686"/>
            <a:ext cx="1748860" cy="1619559"/>
            <a:chOff x="5157043" y="4332686"/>
            <a:chExt cx="1748860" cy="1619559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35ED99DB-BCA9-49DB-6975-44862085FF20}"/>
                </a:ext>
              </a:extLst>
            </p:cNvPr>
            <p:cNvSpPr/>
            <p:nvPr/>
          </p:nvSpPr>
          <p:spPr bwMode="auto">
            <a:xfrm>
              <a:off x="5157043" y="4918294"/>
              <a:ext cx="1748860" cy="1033951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Test DB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B6D6E55-D0F9-1C14-27D6-49D1DBEB7FC2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H="1">
              <a:off x="6031473" y="4332686"/>
              <a:ext cx="9007" cy="585608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CD8220-C361-8CA0-2DEC-D93A84CD93B5}"/>
              </a:ext>
            </a:extLst>
          </p:cNvPr>
          <p:cNvGrpSpPr/>
          <p:nvPr/>
        </p:nvGrpSpPr>
        <p:grpSpPr>
          <a:xfrm>
            <a:off x="8648135" y="4350584"/>
            <a:ext cx="1748860" cy="1613963"/>
            <a:chOff x="8648135" y="4350584"/>
            <a:chExt cx="1748860" cy="1613963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7CDF666F-1612-46B4-99C8-B6C3D7208B75}"/>
                </a:ext>
              </a:extLst>
            </p:cNvPr>
            <p:cNvSpPr/>
            <p:nvPr/>
          </p:nvSpPr>
          <p:spPr bwMode="auto">
            <a:xfrm>
              <a:off x="8648135" y="4930596"/>
              <a:ext cx="1748860" cy="1033951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Production DB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6D5DFA-6B7F-62B1-3FD5-5D9FF76709E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H="1">
              <a:off x="9522565" y="4350584"/>
              <a:ext cx="1" cy="580012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98926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04D6D-06F6-B505-A65D-5869E84C2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112D08-7726-EE64-F26E-EC5914C4E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Customer Data and Datasource Paths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9B0DE5-A144-72C8-0677-7087BC54F8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design required to parameterize customer data</a:t>
            </a:r>
          </a:p>
          <a:p>
            <a:pPr lvl="1"/>
            <a:r>
              <a:rPr lang="en-US" dirty="0"/>
              <a:t>Deployment workflow must integrate creation parameters unique to each customer</a:t>
            </a:r>
          </a:p>
          <a:p>
            <a:pPr lvl="1"/>
            <a:r>
              <a:rPr lang="en-US" dirty="0"/>
              <a:t>This is especially true for datasource path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361848-E2A3-97C8-9945-FB470E8C6DE5}"/>
              </a:ext>
            </a:extLst>
          </p:cNvPr>
          <p:cNvGrpSpPr/>
          <p:nvPr/>
        </p:nvGrpSpPr>
        <p:grpSpPr>
          <a:xfrm>
            <a:off x="2695378" y="3895353"/>
            <a:ext cx="2316073" cy="1246891"/>
            <a:chOff x="5641807" y="3839862"/>
            <a:chExt cx="2316073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5523D1C-225A-C71E-6F2F-0487B50541E3}"/>
                </a:ext>
              </a:extLst>
            </p:cNvPr>
            <p:cNvSpPr/>
            <p:nvPr/>
          </p:nvSpPr>
          <p:spPr>
            <a:xfrm>
              <a:off x="6391833" y="3839862"/>
              <a:ext cx="1566047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FB136881-169F-64D2-A742-85390C456796}"/>
                </a:ext>
              </a:extLst>
            </p:cNvPr>
            <p:cNvSpPr/>
            <p:nvPr/>
          </p:nvSpPr>
          <p:spPr>
            <a:xfrm>
              <a:off x="5641807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57D760-1368-FF0C-58CF-3EE8ED7BA22F}"/>
              </a:ext>
            </a:extLst>
          </p:cNvPr>
          <p:cNvGrpSpPr/>
          <p:nvPr/>
        </p:nvGrpSpPr>
        <p:grpSpPr>
          <a:xfrm>
            <a:off x="5346605" y="4076883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59B0C5E-B3B1-70E5-6176-C3A75A534A32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2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79752D1-BDBC-09C8-B75D-AFDE17964D3D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D07DC4-C299-5A92-08DC-5E39F4AE2F65}"/>
              </a:ext>
            </a:extLst>
          </p:cNvPr>
          <p:cNvGrpSpPr/>
          <p:nvPr/>
        </p:nvGrpSpPr>
        <p:grpSpPr>
          <a:xfrm>
            <a:off x="5113609" y="2600159"/>
            <a:ext cx="2482015" cy="1032972"/>
            <a:chOff x="8060038" y="2907154"/>
            <a:chExt cx="2482015" cy="103297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A48174-B93C-4793-3102-F0E58AEFC087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1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9ED90A2-40EA-B94B-2D5D-3BEBC500BE8B}"/>
                </a:ext>
              </a:extLst>
            </p:cNvPr>
            <p:cNvSpPr/>
            <p:nvPr/>
          </p:nvSpPr>
          <p:spPr>
            <a:xfrm rot="19579959">
              <a:off x="8060038" y="3515208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9F402D-CA9A-480B-4C5A-92C1907F77D4}"/>
              </a:ext>
            </a:extLst>
          </p:cNvPr>
          <p:cNvGrpSpPr/>
          <p:nvPr/>
        </p:nvGrpSpPr>
        <p:grpSpPr>
          <a:xfrm>
            <a:off x="5065920" y="5489842"/>
            <a:ext cx="2587401" cy="1050027"/>
            <a:chOff x="8062044" y="5023145"/>
            <a:chExt cx="2587401" cy="10500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7AB69CD-BE39-325A-E5C7-0785CC5F90E0}"/>
                </a:ext>
              </a:extLst>
            </p:cNvPr>
            <p:cNvSpPr/>
            <p:nvPr/>
          </p:nvSpPr>
          <p:spPr>
            <a:xfrm>
              <a:off x="9195901" y="5135629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3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53A9496-2AAB-AFDA-D06B-1F7497899ABD}"/>
                </a:ext>
              </a:extLst>
            </p:cNvPr>
            <p:cNvSpPr/>
            <p:nvPr/>
          </p:nvSpPr>
          <p:spPr>
            <a:xfrm rot="2006283">
              <a:off x="8062044" y="5023145"/>
              <a:ext cx="107274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sp>
        <p:nvSpPr>
          <p:cNvPr id="31" name="AutoShape 2">
            <a:extLst>
              <a:ext uri="{FF2B5EF4-FFF2-40B4-BE49-F238E27FC236}">
                <a16:creationId xmlns:a16="http://schemas.microsoft.com/office/drawing/2014/main" id="{2682E396-42A9-E24B-3698-DE1373059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7" y="1727948"/>
            <a:ext cx="1921715" cy="19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0D2419-C0D6-3E8E-E38B-CD6A466DB807}"/>
              </a:ext>
            </a:extLst>
          </p:cNvPr>
          <p:cNvGrpSpPr/>
          <p:nvPr/>
        </p:nvGrpSpPr>
        <p:grpSpPr>
          <a:xfrm>
            <a:off x="7595624" y="2345173"/>
            <a:ext cx="4006833" cy="1246891"/>
            <a:chOff x="7378144" y="2357773"/>
            <a:chExt cx="4006833" cy="12468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2ADD55B-CC74-D356-56A4-F9BFF78A8A0B}"/>
                </a:ext>
              </a:extLst>
            </p:cNvPr>
            <p:cNvGrpSpPr/>
            <p:nvPr/>
          </p:nvGrpSpPr>
          <p:grpSpPr>
            <a:xfrm>
              <a:off x="8369748" y="2357773"/>
              <a:ext cx="3015229" cy="1246891"/>
              <a:chOff x="8060635" y="2751987"/>
              <a:chExt cx="3228816" cy="136450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3C3F4C47-E99E-19E2-0978-5194B1D6D408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1 Datasources</a:t>
                </a: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DE8EBA2A-A6CB-5639-0361-4A729B144505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21" name="Rectangle: Top Corners One Rounded and One Snipped 20">
                <a:extLst>
                  <a:ext uri="{FF2B5EF4-FFF2-40B4-BE49-F238E27FC236}">
                    <a16:creationId xmlns:a16="http://schemas.microsoft.com/office/drawing/2014/main" id="{38FAD45D-4033-03BD-7E31-FD3B81791460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EDC4EE06-F5C8-336C-78A9-5674AA5A6418}"/>
                </a:ext>
              </a:extLst>
            </p:cNvPr>
            <p:cNvSpPr/>
            <p:nvPr/>
          </p:nvSpPr>
          <p:spPr>
            <a:xfrm rot="10800000">
              <a:off x="7378144" y="2898250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1D54B9-5553-1E73-9B2B-F6CFF81EDBEC}"/>
              </a:ext>
            </a:extLst>
          </p:cNvPr>
          <p:cNvGrpSpPr/>
          <p:nvPr/>
        </p:nvGrpSpPr>
        <p:grpSpPr>
          <a:xfrm>
            <a:off x="7653869" y="3897917"/>
            <a:ext cx="3948588" cy="1246891"/>
            <a:chOff x="7436389" y="3910517"/>
            <a:chExt cx="3948588" cy="12468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596E61-6A6D-E833-4890-BAC1DDEC1DF7}"/>
                </a:ext>
              </a:extLst>
            </p:cNvPr>
            <p:cNvGrpSpPr/>
            <p:nvPr/>
          </p:nvGrpSpPr>
          <p:grpSpPr>
            <a:xfrm>
              <a:off x="8369748" y="3910517"/>
              <a:ext cx="3015229" cy="1246891"/>
              <a:chOff x="8060635" y="2751987"/>
              <a:chExt cx="3228816" cy="1364501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F4C7858-21CE-75BC-495A-48743E81DEA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2 Datasources</a:t>
                </a: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9A7462BB-ADC3-BE63-47AB-B8BF2B72195B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4" name="Rectangle: Top Corners One Rounded and One Snipped 33">
                <a:extLst>
                  <a:ext uri="{FF2B5EF4-FFF2-40B4-BE49-F238E27FC236}">
                    <a16:creationId xmlns:a16="http://schemas.microsoft.com/office/drawing/2014/main" id="{17FA6353-765F-201C-A170-D30A14803615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02BD7C52-18F0-368E-4799-5D170F813FD9}"/>
                </a:ext>
              </a:extLst>
            </p:cNvPr>
            <p:cNvSpPr/>
            <p:nvPr/>
          </p:nvSpPr>
          <p:spPr>
            <a:xfrm rot="10800000">
              <a:off x="7436389" y="4340039"/>
              <a:ext cx="90061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7C85FA8-5FF4-30E5-9AFE-49CB44E1B7D5}"/>
              </a:ext>
            </a:extLst>
          </p:cNvPr>
          <p:cNvGrpSpPr/>
          <p:nvPr/>
        </p:nvGrpSpPr>
        <p:grpSpPr>
          <a:xfrm>
            <a:off x="7692568" y="5450661"/>
            <a:ext cx="3909889" cy="1246891"/>
            <a:chOff x="7503283" y="5227141"/>
            <a:chExt cx="3909889" cy="12468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D474C2B-0178-8E69-429C-CC5377212A6B}"/>
                </a:ext>
              </a:extLst>
            </p:cNvPr>
            <p:cNvGrpSpPr/>
            <p:nvPr/>
          </p:nvGrpSpPr>
          <p:grpSpPr>
            <a:xfrm>
              <a:off x="8397943" y="5227141"/>
              <a:ext cx="3015229" cy="1246891"/>
              <a:chOff x="8060635" y="2751987"/>
              <a:chExt cx="3228816" cy="13645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560054F-C3B7-C82B-535D-A4CCDF3324C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3 Datasources</a:t>
                </a: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ECF40199-AAFC-DF17-1901-DEF708FDF9A4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8" name="Rectangle: Top Corners One Rounded and One Snipped 37">
                <a:extLst>
                  <a:ext uri="{FF2B5EF4-FFF2-40B4-BE49-F238E27FC236}">
                    <a16:creationId xmlns:a16="http://schemas.microsoft.com/office/drawing/2014/main" id="{6C8A170D-4D2E-B20A-48F8-62BB4CD121AA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660EA300-5071-9BD5-3543-D0CB0C3A0417}"/>
                </a:ext>
              </a:extLst>
            </p:cNvPr>
            <p:cNvSpPr/>
            <p:nvPr/>
          </p:nvSpPr>
          <p:spPr>
            <a:xfrm rot="10800000">
              <a:off x="7503283" y="5659664"/>
              <a:ext cx="863794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64FAFF-A7DE-1EED-D5A2-10B5891A413B}"/>
              </a:ext>
            </a:extLst>
          </p:cNvPr>
          <p:cNvGrpSpPr/>
          <p:nvPr/>
        </p:nvGrpSpPr>
        <p:grpSpPr>
          <a:xfrm>
            <a:off x="511277" y="3588133"/>
            <a:ext cx="2024811" cy="1759672"/>
            <a:chOff x="1140788" y="2715026"/>
            <a:chExt cx="2907477" cy="252675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1FE632-ABA9-A129-815E-D0CECB4C5AE7}"/>
                </a:ext>
              </a:extLst>
            </p:cNvPr>
            <p:cNvSpPr/>
            <p:nvPr/>
          </p:nvSpPr>
          <p:spPr bwMode="auto">
            <a:xfrm>
              <a:off x="1140788" y="2715026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Fabric Solution Template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8A4AC5-5F06-A0F1-028F-7A70D8759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6EF552-8D97-00F1-D9A7-97BB5B342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023" y="3082202"/>
              <a:ext cx="2748881" cy="20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6023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33EC7-9208-9CEE-4358-1C1087611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5831-4433-C8DB-AB35-1E7A6470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06F7E-01A4-BA47-F93C-0C8868B50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329115780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67FFC-2796-7C67-7923-1E5026445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CB701-043F-EE4C-B959-9BD5BDB7D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236" y="3361776"/>
            <a:ext cx="2573379" cy="23645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624D5EA-9678-8C02-CFB3-D7ED550CA272}"/>
              </a:ext>
            </a:extLst>
          </p:cNvPr>
          <p:cNvSpPr/>
          <p:nvPr/>
        </p:nvSpPr>
        <p:spPr>
          <a:xfrm>
            <a:off x="3903406" y="4389894"/>
            <a:ext cx="3998939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E4F2C-A66E-4465-5C4C-9F1FA523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Solution from Source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67232-D26D-FBF7-23B0-F59DD3C1E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95363"/>
          </a:xfrm>
        </p:spPr>
        <p:txBody>
          <a:bodyPr/>
          <a:lstStyle/>
          <a:p>
            <a:r>
              <a:rPr lang="en-US" dirty="0"/>
              <a:t>Solution deployed from source workspace designed as solution template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on source workspace items</a:t>
            </a:r>
          </a:p>
          <a:p>
            <a:pPr lvl="1"/>
            <a:r>
              <a:rPr lang="en-US" dirty="0"/>
              <a:t>Developer modifies item definitions from source to redirect dependencies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to create new item in solution workspace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5874C-54D9-5777-2E37-251A3D88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40" y="3361776"/>
            <a:ext cx="2831294" cy="23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E18A96-C2DD-7132-227E-BDCC421F1D53}"/>
              </a:ext>
            </a:extLst>
          </p:cNvPr>
          <p:cNvSpPr/>
          <p:nvPr/>
        </p:nvSpPr>
        <p:spPr>
          <a:xfrm>
            <a:off x="4628534" y="3828429"/>
            <a:ext cx="2431028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Deploy Solution Logic</a:t>
            </a:r>
          </a:p>
        </p:txBody>
      </p:sp>
    </p:spTree>
    <p:extLst>
      <p:ext uri="{BB962C8B-B14F-4D97-AF65-F5344CB8AC3E}">
        <p14:creationId xmlns:p14="http://schemas.microsoft.com/office/powerpoint/2010/main" val="349254709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079F0-A749-9317-BA3A-C3689F36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Binding Connection to Semantic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F89FD-585A-A7C0-305C-59258C373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702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058F3-9382-2981-A0FA-F028D9465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997E4BA2-592D-951C-AC59-DB4FC9FC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Solution Post Deployment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9C4CA3-29A2-6BE4-D89C-1918AD4A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C39BC-807C-480D-B279-C5B74F407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60" y="2200650"/>
            <a:ext cx="10217426" cy="2359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893383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40F99-C400-09D1-9CDD-B050749A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94E6-5AF3-6630-7A56-7783E6F8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Deployment Steps in Notebook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036BAF-3BE3-C2D1-D343-0F49C1E98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0147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Create lakehouses</a:t>
            </a:r>
          </a:p>
          <a:p>
            <a:pPr lvl="1"/>
            <a:r>
              <a:rPr lang="en-US" dirty="0"/>
              <a:t>Lakehouse has no dependencies on other workspace items</a:t>
            </a:r>
          </a:p>
          <a:p>
            <a:pPr lvl="1"/>
            <a:r>
              <a:rPr lang="en-US" dirty="0"/>
              <a:t>After creation, track lakehouse id for later use</a:t>
            </a:r>
          </a:p>
          <a:p>
            <a:pPr lvl="1"/>
            <a:r>
              <a:rPr lang="en-US" dirty="0"/>
              <a:t>Query lakehouse properties to discover SQL endpoint </a:t>
            </a:r>
            <a:r>
              <a:rPr lang="en-US" sz="1800" b="1" dirty="0">
                <a:solidFill>
                  <a:srgbClr val="8A0000"/>
                </a:solidFill>
              </a:rPr>
              <a:t>server</a:t>
            </a:r>
            <a:r>
              <a:rPr lang="en-US" dirty="0"/>
              <a:t> connect string and </a:t>
            </a:r>
            <a:r>
              <a:rPr lang="en-US" sz="1800" b="1" dirty="0">
                <a:solidFill>
                  <a:srgbClr val="8A0000"/>
                </a:solidFill>
              </a:rPr>
              <a:t>database</a:t>
            </a:r>
            <a:r>
              <a:rPr lang="en-US" dirty="0"/>
              <a:t> Id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notebooks</a:t>
            </a:r>
          </a:p>
          <a:p>
            <a:pPr lvl="1"/>
            <a:r>
              <a:rPr lang="en-US" dirty="0"/>
              <a:t>Create notebook using item definition that includes </a:t>
            </a:r>
            <a:r>
              <a:rPr lang="en-US" sz="1800" b="1" dirty="0">
                <a:solidFill>
                  <a:srgbClr val="8A0000"/>
                </a:solidFill>
              </a:rPr>
              <a:t>workspace id</a:t>
            </a:r>
            <a:r>
              <a:rPr lang="en-US" dirty="0"/>
              <a:t> &amp; </a:t>
            </a:r>
            <a:r>
              <a:rPr lang="en-US" sz="1800" b="1" dirty="0">
                <a:solidFill>
                  <a:srgbClr val="8A0000"/>
                </a:solidFill>
              </a:rPr>
              <a:t>lakehouse id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Run notebook and monitor execution until completion to create lakehouse table schema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DirectLake semantic models</a:t>
            </a:r>
          </a:p>
          <a:p>
            <a:pPr lvl="1"/>
            <a:r>
              <a:rPr lang="en-US" dirty="0"/>
              <a:t>Create semantic model using updated item definition that includes SQL endpoint connect string</a:t>
            </a:r>
          </a:p>
          <a:p>
            <a:pPr lvl="1"/>
            <a:r>
              <a:rPr lang="en-US" dirty="0"/>
              <a:t>After creation, track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r>
              <a:rPr lang="en-US" dirty="0"/>
              <a:t> for later use</a:t>
            </a:r>
          </a:p>
          <a:p>
            <a:pPr lvl="1"/>
            <a:r>
              <a:rPr lang="en-US" dirty="0"/>
              <a:t>After creation, create &amp; bind connection and then refresh semantic model (if required)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Power BI reports</a:t>
            </a:r>
          </a:p>
          <a:p>
            <a:pPr lvl="1"/>
            <a:r>
              <a:rPr lang="en-US" dirty="0"/>
              <a:t>Create report using updated item definition that includes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endParaRPr lang="en-US" b="1" dirty="0">
              <a:solidFill>
                <a:srgbClr val="8A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04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1878278" y="1393380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C7A6E4-F0C4-9C94-FA60-18F169E15B76}"/>
              </a:ext>
            </a:extLst>
          </p:cNvPr>
          <p:cNvGrpSpPr/>
          <p:nvPr/>
        </p:nvGrpSpPr>
        <p:grpSpPr>
          <a:xfrm>
            <a:off x="3387948" y="1577684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E748E-DC91-5E00-8C2D-8373DDF777EB}"/>
              </a:ext>
            </a:extLst>
          </p:cNvPr>
          <p:cNvCxnSpPr>
            <a:cxnSpLocks/>
          </p:cNvCxnSpPr>
          <p:nvPr/>
        </p:nvCxnSpPr>
        <p:spPr>
          <a:xfrm>
            <a:off x="1272552" y="3061852"/>
            <a:ext cx="543534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100770" y="1393380"/>
            <a:ext cx="1171782" cy="352252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2177145" y="2490153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49B949-FFE5-45C1-B788-E61D817B4D15}"/>
              </a:ext>
            </a:extLst>
          </p:cNvPr>
          <p:cNvGrpSpPr/>
          <p:nvPr/>
        </p:nvGrpSpPr>
        <p:grpSpPr>
          <a:xfrm>
            <a:off x="2931429" y="1987513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C37C0C0-3020-D4D8-ADDD-CA48E4E1FC97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5EDD43-C404-52E9-D238-5E3AF373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786D2F5-52EA-56A3-CEE6-6B27778FDAE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03F8869A-0C0E-B100-802D-21BCB15CD4D2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DC87BE4D-B1AE-05EB-89BC-B18EAE79A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B88B49-3A94-1026-B355-B5577D0F38B4}"/>
              </a:ext>
            </a:extLst>
          </p:cNvPr>
          <p:cNvGrpSpPr/>
          <p:nvPr/>
        </p:nvGrpSpPr>
        <p:grpSpPr>
          <a:xfrm>
            <a:off x="2182212" y="1615877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711AE3-C5D9-320E-7BAA-216FEC1F790D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AC13F4C-E16F-4459-48CE-6C622193182A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25CDAAF-5EA2-567D-0063-45E12028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96578FD-0DAC-6FCF-7084-2C774AEED6B1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74280B-672B-C29A-E312-FF08AC3AFAB7}"/>
              </a:ext>
            </a:extLst>
          </p:cNvPr>
          <p:cNvGrpSpPr/>
          <p:nvPr/>
        </p:nvGrpSpPr>
        <p:grpSpPr>
          <a:xfrm>
            <a:off x="5443038" y="1983458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E18B1F-6B2B-85FD-CB91-E8628FD6E46D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476113A-AF19-2684-AC7F-7CF932C9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1AAA34-A5F7-C4C9-0591-24F49FB9CEDF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91BFF3CA-FD07-289B-A65A-D15E7ACC13B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28EB8BA-8825-0662-DF17-01E8E2945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ADA46C6-899F-2173-EBD7-B6F09F60E5E8}"/>
              </a:ext>
            </a:extLst>
          </p:cNvPr>
          <p:cNvGrpSpPr/>
          <p:nvPr/>
        </p:nvGrpSpPr>
        <p:grpSpPr>
          <a:xfrm>
            <a:off x="8348050" y="1983458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C6DAAD-1349-59A8-F3B2-B7ABB785160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AA753C-2CBD-84DC-398F-CAC2B66B5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BD0A0F1-F613-636E-347C-97F7BB20C3A2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CE003D3-ED34-0F05-58C7-DFC49C6EE49A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132D692-F199-7452-0385-B06E2FB03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58263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824C3E4-AC18-AC90-FE17-9D6C4DD195B1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A8C7-66ED-A6A8-A2E0-8353C1AC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952AF-CA40-886F-AFFB-B2B80544B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Table data in lakehouse tables accessible through SQL endpoint</a:t>
            </a:r>
          </a:p>
          <a:p>
            <a:pPr lvl="1"/>
            <a:r>
              <a:rPr lang="en-US" dirty="0"/>
              <a:t>SQL endpoint automatically created for lakehouse</a:t>
            </a:r>
          </a:p>
          <a:p>
            <a:pPr lvl="1"/>
            <a:r>
              <a:rPr lang="en-US" dirty="0"/>
              <a:t>SQL endpoint provides read-only access for executing SQL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70B2C-EA54-A04F-F529-4B10E4B395E2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2022A-9C1A-C8E5-F968-A01274702B7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F5836-E13C-D342-3170-3C3D268E55B0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B5F36E-8281-BE2B-2B69-3430F82A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06606A0-AE80-C9CE-7205-66FD77128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B411E6-C9F0-30C4-C362-1008E0A52F18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2937FD-5A4E-0E3E-7BDD-A1AA1D6C030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F04717-5085-C94F-4FE9-FB7741F1E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2FBF86-FA9B-E17A-5F25-BFC3DD124D2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1FFB32-83EC-3E0B-FAC0-BB0533E05E67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662DD4-0D69-32E2-9C89-BE08F4E67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A54588-C7DF-08C7-F37B-E1282B3EBC08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D94DD-46F0-07FC-B848-E6B1E886D859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A84A127-FBF3-A3A7-3531-0F788C30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EDFFCE-9288-10C4-666D-B878C95CF3CE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Custom SQL-based Applications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507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809283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b="1" dirty="0"/>
              <a:t>/workspaces/</a:t>
            </a:r>
            <a:r>
              <a:rPr lang="en-US" sz="1600" dirty="0"/>
              <a:t>{WORKSPACE_ID}</a:t>
            </a:r>
            <a:r>
              <a:rPr lang="en-US" b="1" dirty="0"/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Demo6-OnelakeFileWriter</a:t>
            </a:r>
            <a:r>
              <a:rPr lang="en-US" dirty="0"/>
              <a:t> shows how to use these paths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r>
              <a:rPr lang="en-US" dirty="0"/>
              <a:t> to upload files to lakehouse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15" y="2424241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A71A77-93CB-441C-D0ED-2B3103C8F71E}"/>
              </a:ext>
            </a:extLst>
          </p:cNvPr>
          <p:cNvSpPr/>
          <p:nvPr/>
        </p:nvSpPr>
        <p:spPr bwMode="auto">
          <a:xfrm>
            <a:off x="440548" y="3955109"/>
            <a:ext cx="1881344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Connection Info</a:t>
            </a:r>
          </a:p>
        </p:txBody>
      </p:sp>
    </p:spTree>
    <p:extLst>
      <p:ext uri="{BB962C8B-B14F-4D97-AF65-F5344CB8AC3E}">
        <p14:creationId xmlns:p14="http://schemas.microsoft.com/office/powerpoint/2010/main" val="1761448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8FA026C-7444-CE38-C3C9-9472BD39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Workspaces with Sample Fabric Solution Scenarios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A70054E1-B0CC-A661-89F4-36FD2649B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186035"/>
          </a:xfrm>
        </p:spPr>
        <p:txBody>
          <a:bodyPr/>
          <a:lstStyle/>
          <a:p>
            <a:r>
              <a:rPr lang="en-US" dirty="0"/>
              <a:t>Fabric Power BI Solution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Fabric Lakehouse Solution with Notebook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Fabric Lakehouse Solution with Shortcut and Notebooks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Fabric Lakehouse Solution with Data Pipeline and Notebooks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612E9C-EA82-DF9C-8153-19355CA3AE70}"/>
              </a:ext>
            </a:extLst>
          </p:cNvPr>
          <p:cNvGrpSpPr/>
          <p:nvPr/>
        </p:nvGrpSpPr>
        <p:grpSpPr>
          <a:xfrm>
            <a:off x="903361" y="1643923"/>
            <a:ext cx="1627290" cy="813257"/>
            <a:chOff x="7681837" y="2387147"/>
            <a:chExt cx="3040747" cy="1652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D5776A-3CE9-5E89-164A-33A2423D674A}"/>
                </a:ext>
              </a:extLst>
            </p:cNvPr>
            <p:cNvSpPr/>
            <p:nvPr/>
          </p:nvSpPr>
          <p:spPr bwMode="auto">
            <a:xfrm>
              <a:off x="7681837" y="2387147"/>
              <a:ext cx="3040747" cy="16520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54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0DA30E9-8307-33DF-B173-20F61FF2354F}"/>
                </a:ext>
              </a:extLst>
            </p:cNvPr>
            <p:cNvGrpSpPr/>
            <p:nvPr/>
          </p:nvGrpSpPr>
          <p:grpSpPr>
            <a:xfrm>
              <a:off x="7847034" y="2563336"/>
              <a:ext cx="1229935" cy="1325994"/>
              <a:chOff x="6295914" y="1428878"/>
              <a:chExt cx="1693119" cy="182535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FBF5D0-D178-8D66-BC85-E89C8FF85870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24" name="Picture 23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CB848DC6-EA66-F48C-40CC-B0F8D1C58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771E37-8A2C-67DC-5F78-DFB02EC4131B}"/>
                </a:ext>
              </a:extLst>
            </p:cNvPr>
            <p:cNvGrpSpPr/>
            <p:nvPr/>
          </p:nvGrpSpPr>
          <p:grpSpPr>
            <a:xfrm>
              <a:off x="9260628" y="2567215"/>
              <a:ext cx="1229935" cy="1322115"/>
              <a:chOff x="6503915" y="831583"/>
              <a:chExt cx="1229935" cy="13259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D71F52-F474-0DD4-C868-D0165C8EF1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22" name="Picture 2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2556B7B9-1EA3-BFCF-0040-B784B96ED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02C2E9A-21BB-A973-7245-ACE6C9D9CC38}"/>
              </a:ext>
            </a:extLst>
          </p:cNvPr>
          <p:cNvGrpSpPr/>
          <p:nvPr/>
        </p:nvGrpSpPr>
        <p:grpSpPr>
          <a:xfrm>
            <a:off x="903361" y="2896489"/>
            <a:ext cx="3195927" cy="856168"/>
            <a:chOff x="503131" y="2555386"/>
            <a:chExt cx="3738670" cy="1082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78AB45-E1F7-C6C2-A68E-99F1877B5098}"/>
                </a:ext>
              </a:extLst>
            </p:cNvPr>
            <p:cNvSpPr/>
            <p:nvPr/>
          </p:nvSpPr>
          <p:spPr bwMode="auto">
            <a:xfrm>
              <a:off x="503131" y="2555386"/>
              <a:ext cx="3738670" cy="1082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C7DAD0-721A-6CB2-7E90-EDE10F777C6D}"/>
                </a:ext>
              </a:extLst>
            </p:cNvPr>
            <p:cNvGrpSpPr/>
            <p:nvPr/>
          </p:nvGrpSpPr>
          <p:grpSpPr>
            <a:xfrm>
              <a:off x="2434140" y="2695298"/>
              <a:ext cx="767300" cy="827227"/>
              <a:chOff x="6295914" y="1428878"/>
              <a:chExt cx="1693119" cy="182535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AC0CA49-5F78-0826-9B29-438663811D5C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36" name="Picture 3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D9E2DAEE-5FF5-D90C-5F76-67E4512D5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56C851A-7CD1-5377-CE40-98460464C48A}"/>
                </a:ext>
              </a:extLst>
            </p:cNvPr>
            <p:cNvGrpSpPr/>
            <p:nvPr/>
          </p:nvGrpSpPr>
          <p:grpSpPr>
            <a:xfrm>
              <a:off x="3304185" y="2695298"/>
              <a:ext cx="769551" cy="827227"/>
              <a:chOff x="6503915" y="831583"/>
              <a:chExt cx="1229935" cy="132599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243E1AF-6A4E-2BEE-E4CF-B710C6D42EB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9" name="Picture 3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F9BAED16-2B7C-0272-D707-5837B513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460D57-DBF4-5F1C-C175-A7A396D33259}"/>
                </a:ext>
              </a:extLst>
            </p:cNvPr>
            <p:cNvGrpSpPr/>
            <p:nvPr/>
          </p:nvGrpSpPr>
          <p:grpSpPr>
            <a:xfrm>
              <a:off x="1552914" y="2695298"/>
              <a:ext cx="771719" cy="831990"/>
              <a:chOff x="1943154" y="2871362"/>
              <a:chExt cx="1229935" cy="13259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68AAB02-1255-0E18-33B5-ED336E5FF9D3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4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EAD02038-EF38-B892-1A2A-E5A610E4E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583" y="3033143"/>
                <a:ext cx="838189" cy="834835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96006C5-5931-E90B-AE23-B085B04915A8}"/>
                </a:ext>
              </a:extLst>
            </p:cNvPr>
            <p:cNvGrpSpPr/>
            <p:nvPr/>
          </p:nvGrpSpPr>
          <p:grpSpPr>
            <a:xfrm>
              <a:off x="676108" y="2695298"/>
              <a:ext cx="767300" cy="827227"/>
              <a:chOff x="540799" y="2865453"/>
              <a:chExt cx="1229935" cy="132599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16DD521-9002-2678-B51C-CED57553DCBD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45" name="Picture 4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34D759C6-6ECF-B6FE-87D9-F8C331954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93EE4F8-E5F2-FD6B-7FCA-A3ABB355B3A2}"/>
              </a:ext>
            </a:extLst>
          </p:cNvPr>
          <p:cNvGrpSpPr/>
          <p:nvPr/>
        </p:nvGrpSpPr>
        <p:grpSpPr>
          <a:xfrm>
            <a:off x="903361" y="4313486"/>
            <a:ext cx="5410754" cy="876699"/>
            <a:chOff x="907984" y="4521306"/>
            <a:chExt cx="5410754" cy="87669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8BA3638-A00C-386E-0519-DBC4A03DC8A5}"/>
                </a:ext>
              </a:extLst>
            </p:cNvPr>
            <p:cNvSpPr/>
            <p:nvPr/>
          </p:nvSpPr>
          <p:spPr bwMode="auto">
            <a:xfrm>
              <a:off x="907984" y="4521306"/>
              <a:ext cx="5410754" cy="8766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387CBB8-35C9-D9B5-406D-EC7E2D4E043A}"/>
                </a:ext>
              </a:extLst>
            </p:cNvPr>
            <p:cNvGrpSpPr/>
            <p:nvPr/>
          </p:nvGrpSpPr>
          <p:grpSpPr>
            <a:xfrm>
              <a:off x="4026162" y="4634652"/>
              <a:ext cx="648682" cy="670205"/>
              <a:chOff x="6295914" y="1428878"/>
              <a:chExt cx="1693119" cy="182535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3CAD1CA-6082-78BE-C0AE-F7469C02F194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49" name="Picture 48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57773273-F43C-2EE0-4158-63FE03FBF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EC75B30-20D5-8933-B532-B32115D22300}"/>
                </a:ext>
              </a:extLst>
            </p:cNvPr>
            <p:cNvGrpSpPr/>
            <p:nvPr/>
          </p:nvGrpSpPr>
          <p:grpSpPr>
            <a:xfrm>
              <a:off x="4767280" y="4634652"/>
              <a:ext cx="650585" cy="670205"/>
              <a:chOff x="6503915" y="831583"/>
              <a:chExt cx="1229935" cy="132599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0836F0B-05A5-3941-308B-4D7183142E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52" name="Picture 5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B24BB8F4-B165-280B-4EF8-CC976D2F9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826D584-2729-287E-31E9-2C462F212727}"/>
                </a:ext>
              </a:extLst>
            </p:cNvPr>
            <p:cNvGrpSpPr/>
            <p:nvPr/>
          </p:nvGrpSpPr>
          <p:grpSpPr>
            <a:xfrm>
              <a:off x="2536456" y="4634652"/>
              <a:ext cx="652417" cy="674064"/>
              <a:chOff x="1943154" y="2871362"/>
              <a:chExt cx="1229935" cy="132599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1A37D9E-926E-9666-E373-2AFB77C36F85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AF892405-91B9-D49B-A838-872B73AE2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B818293-875F-2B4A-D835-A0FE49A81C62}"/>
                </a:ext>
              </a:extLst>
            </p:cNvPr>
            <p:cNvGrpSpPr/>
            <p:nvPr/>
          </p:nvGrpSpPr>
          <p:grpSpPr>
            <a:xfrm>
              <a:off x="1054220" y="4634652"/>
              <a:ext cx="648682" cy="670205"/>
              <a:chOff x="540799" y="2865453"/>
              <a:chExt cx="1229935" cy="132599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0F53B67-B4B8-CC69-413F-B47FE66A8979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58" name="Picture 57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5F344E73-970C-379C-3D69-163004D14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D3E1379-E005-EE2B-EDE2-29DFA24EE1C9}"/>
                </a:ext>
              </a:extLst>
            </p:cNvPr>
            <p:cNvGrpSpPr/>
            <p:nvPr/>
          </p:nvGrpSpPr>
          <p:grpSpPr>
            <a:xfrm>
              <a:off x="1795338" y="4634652"/>
              <a:ext cx="648682" cy="670205"/>
              <a:chOff x="1587924" y="4039684"/>
              <a:chExt cx="767300" cy="82722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09E6DD2-EEB0-1481-2A90-21A3642B64E7}"/>
                  </a:ext>
                </a:extLst>
              </p:cNvPr>
              <p:cNvSpPr/>
              <p:nvPr/>
            </p:nvSpPr>
            <p:spPr bwMode="auto">
              <a:xfrm>
                <a:off x="1587924" y="4039684"/>
                <a:ext cx="767300" cy="827227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Shortcut</a:t>
                </a:r>
              </a:p>
            </p:txBody>
          </p:sp>
          <p:pic>
            <p:nvPicPr>
              <p:cNvPr id="13" name="Picture 12" descr="A white square with orange and black logo&#10;&#10;AI-generated content may be incorrect.">
                <a:extLst>
                  <a:ext uri="{FF2B5EF4-FFF2-40B4-BE49-F238E27FC236}">
                    <a16:creationId xmlns:a16="http://schemas.microsoft.com/office/drawing/2014/main" id="{8C81E247-7518-CEC4-C09F-9F8E532A7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547" y="4098610"/>
                <a:ext cx="607339" cy="604909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FB81078-D875-9766-3899-96BEF1F13408}"/>
                </a:ext>
              </a:extLst>
            </p:cNvPr>
            <p:cNvGrpSpPr/>
            <p:nvPr/>
          </p:nvGrpSpPr>
          <p:grpSpPr>
            <a:xfrm>
              <a:off x="3281309" y="4634652"/>
              <a:ext cx="652417" cy="674064"/>
              <a:chOff x="1943154" y="2871362"/>
              <a:chExt cx="1229935" cy="13259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331F16-70F4-C0DC-3F50-6049BC37C48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" name="Picture 3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56344C95-44ED-494C-267E-0A0E56E5C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6550CE-32AF-A1BA-B4C8-2FA3B96E20CC}"/>
                </a:ext>
              </a:extLst>
            </p:cNvPr>
            <p:cNvGrpSpPr/>
            <p:nvPr/>
          </p:nvGrpSpPr>
          <p:grpSpPr>
            <a:xfrm>
              <a:off x="5510299" y="4634652"/>
              <a:ext cx="650585" cy="670205"/>
              <a:chOff x="6503915" y="831583"/>
              <a:chExt cx="1229935" cy="132599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9D97BF-DB09-09F7-E1D4-240D43F33F79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7" name="Picture 6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69A210E-93B6-1A94-789E-9382D1BE5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1D77AD-6C92-3AAE-82C7-1194E96FC74D}"/>
                </a:ext>
              </a:extLst>
            </p:cNvPr>
            <p:cNvSpPr/>
            <p:nvPr/>
          </p:nvSpPr>
          <p:spPr bwMode="auto">
            <a:xfrm>
              <a:off x="4742441" y="4634660"/>
              <a:ext cx="650585" cy="670205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12" name="Picture 11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6D2B5463-AC55-0CCB-8515-15811320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781" y="4671340"/>
              <a:ext cx="503904" cy="479569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64AA42C-0C91-A3E9-C95E-0C258231F832}"/>
              </a:ext>
            </a:extLst>
          </p:cNvPr>
          <p:cNvGrpSpPr/>
          <p:nvPr/>
        </p:nvGrpSpPr>
        <p:grpSpPr>
          <a:xfrm>
            <a:off x="903361" y="5925792"/>
            <a:ext cx="6106166" cy="826278"/>
            <a:chOff x="880643" y="5980890"/>
            <a:chExt cx="6106166" cy="826278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F41E66-4DD1-89D2-73F0-0420B035DEB1}"/>
                </a:ext>
              </a:extLst>
            </p:cNvPr>
            <p:cNvSpPr/>
            <p:nvPr/>
          </p:nvSpPr>
          <p:spPr bwMode="auto">
            <a:xfrm>
              <a:off x="880643" y="5980890"/>
              <a:ext cx="6106166" cy="8262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119F2B2-216F-2731-286E-6F24755193FB}"/>
                </a:ext>
              </a:extLst>
            </p:cNvPr>
            <p:cNvGrpSpPr/>
            <p:nvPr/>
          </p:nvGrpSpPr>
          <p:grpSpPr>
            <a:xfrm>
              <a:off x="3984133" y="6081725"/>
              <a:ext cx="649091" cy="631660"/>
              <a:chOff x="6295914" y="1428878"/>
              <a:chExt cx="1693119" cy="182535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FDFAE22-0B32-880D-62A8-B728B0FAB788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66" name="Picture 6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8DB9046B-B10C-00DB-5D7E-33109E66B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E8B2A39-CB10-916B-1C27-2EB690852E5A}"/>
                </a:ext>
              </a:extLst>
            </p:cNvPr>
            <p:cNvGrpSpPr/>
            <p:nvPr/>
          </p:nvGrpSpPr>
          <p:grpSpPr>
            <a:xfrm>
              <a:off x="4721555" y="6081725"/>
              <a:ext cx="650995" cy="631660"/>
              <a:chOff x="6503915" y="831583"/>
              <a:chExt cx="1229935" cy="132599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B2BE3EC-1590-218C-33D0-53F9C4DF7366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69" name="Picture 6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DD5328F6-463C-AF8C-C687-383816344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F58356A-BB76-BED8-D5C0-38140D651539}"/>
                </a:ext>
              </a:extLst>
            </p:cNvPr>
            <p:cNvGrpSpPr/>
            <p:nvPr/>
          </p:nvGrpSpPr>
          <p:grpSpPr>
            <a:xfrm>
              <a:off x="1764393" y="6081725"/>
              <a:ext cx="652829" cy="635297"/>
              <a:chOff x="1943154" y="2871362"/>
              <a:chExt cx="1229935" cy="13259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DA1629B-F666-ADD1-8E18-6A606C7CCEA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2" name="Picture 7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2D029675-A5D4-31E4-86BE-C0E2C8EE2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EBD4C86-5F60-13D5-7F26-41031044E8B0}"/>
                </a:ext>
              </a:extLst>
            </p:cNvPr>
            <p:cNvGrpSpPr/>
            <p:nvPr/>
          </p:nvGrpSpPr>
          <p:grpSpPr>
            <a:xfrm>
              <a:off x="1026971" y="6081725"/>
              <a:ext cx="649091" cy="631660"/>
              <a:chOff x="540799" y="2865453"/>
              <a:chExt cx="1229935" cy="132599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9413C66-EB1F-E1BE-5610-12A7745532D5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75" name="Picture 7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19D071D9-C276-B823-66D2-E7703468F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4DCED5-B9D8-4024-0C66-DB1285787D68}"/>
                </a:ext>
              </a:extLst>
            </p:cNvPr>
            <p:cNvGrpSpPr/>
            <p:nvPr/>
          </p:nvGrpSpPr>
          <p:grpSpPr>
            <a:xfrm>
              <a:off x="3246712" y="6081725"/>
              <a:ext cx="649091" cy="631660"/>
              <a:chOff x="2492565" y="6112589"/>
              <a:chExt cx="621653" cy="670205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CC52BE0-09D6-F02B-1BC3-2E03ABB86DAB}"/>
                  </a:ext>
                </a:extLst>
              </p:cNvPr>
              <p:cNvSpPr/>
              <p:nvPr/>
            </p:nvSpPr>
            <p:spPr bwMode="auto">
              <a:xfrm>
                <a:off x="2492565" y="6112589"/>
                <a:ext cx="621653" cy="670205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Data Pipeline</a:t>
                </a:r>
              </a:p>
            </p:txBody>
          </p:sp>
          <p:pic>
            <p:nvPicPr>
              <p:cNvPr id="15" name="Picture 14" descr="A green and white button&#10;&#10;AI-generated content may be incorrect.">
                <a:extLst>
                  <a:ext uri="{FF2B5EF4-FFF2-40B4-BE49-F238E27FC236}">
                    <a16:creationId xmlns:a16="http://schemas.microsoft.com/office/drawing/2014/main" id="{6026A9B3-708A-B384-18F8-34518A68E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7016" y="6151251"/>
                <a:ext cx="492751" cy="492751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6C6959-0BD9-5A05-4C41-7B7CA6CDB9DC}"/>
                </a:ext>
              </a:extLst>
            </p:cNvPr>
            <p:cNvGrpSpPr/>
            <p:nvPr/>
          </p:nvGrpSpPr>
          <p:grpSpPr>
            <a:xfrm>
              <a:off x="2505552" y="6081725"/>
              <a:ext cx="652829" cy="635297"/>
              <a:chOff x="1943154" y="2871362"/>
              <a:chExt cx="1229935" cy="132599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D6D9D0D-6589-CA0E-E25C-1E45F50B3F1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6" name="Picture 25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69857D7D-059C-A065-10AC-210CAD29D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B96B2E-3144-6729-FA0A-408F4A5949EC}"/>
                </a:ext>
              </a:extLst>
            </p:cNvPr>
            <p:cNvGrpSpPr/>
            <p:nvPr/>
          </p:nvGrpSpPr>
          <p:grpSpPr>
            <a:xfrm>
              <a:off x="5460881" y="6081725"/>
              <a:ext cx="650995" cy="631660"/>
              <a:chOff x="6503915" y="831583"/>
              <a:chExt cx="1229935" cy="132599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DA852EF-64FF-448A-A8E4-65529E7EF0BE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0" name="Picture 29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D77E3C7-AEFD-D894-D3B2-A257B643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3DF620-624A-9EED-7E72-2C633150408A}"/>
                </a:ext>
              </a:extLst>
            </p:cNvPr>
            <p:cNvGrpSpPr/>
            <p:nvPr/>
          </p:nvGrpSpPr>
          <p:grpSpPr>
            <a:xfrm>
              <a:off x="6200203" y="6081725"/>
              <a:ext cx="650995" cy="631660"/>
              <a:chOff x="6503915" y="831583"/>
              <a:chExt cx="1229935" cy="132599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D0692F-43FD-6ED5-B722-B9668E48D401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3" name="Picture 32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5D51F734-133E-2788-EE74-676992831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29465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DirectLake mode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Semantic model created by passing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CAVEAT</a:t>
            </a:r>
            <a:r>
              <a:rPr lang="en-US" dirty="0"/>
              <a:t>: 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307005" y="3209487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318576" y="3364294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461542" y="3364294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587661" y="3750830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344011" y="4577902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43" y="3735953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3587" y="3387949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7594" y="3414989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2038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22128-C00D-0EFC-4958-BE23E82E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1A1CD00-3ABF-945D-19D9-69681070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Solution Post Deployment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EE7F11-6F87-D39F-8DAA-748D6A7503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7727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CEF1E-1AF5-FE12-A7B7-CA596979C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74" y="2154102"/>
            <a:ext cx="10430974" cy="24550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415861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587F-6B08-1029-928B-7C0815EA9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35A82-A7BC-AE96-0C64-B85B2249B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EEDD01-7749-20E5-08CF-59A901C12CEB}"/>
              </a:ext>
            </a:extLst>
          </p:cNvPr>
          <p:cNvSpPr/>
          <p:nvPr/>
        </p:nvSpPr>
        <p:spPr>
          <a:xfrm>
            <a:off x="864853" y="2271256"/>
            <a:ext cx="1298573" cy="303488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 Application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C1C51-71CE-B8D9-3926-7AB279C48BE3}"/>
              </a:ext>
            </a:extLst>
          </p:cNvPr>
          <p:cNvSpPr/>
          <p:nvPr/>
        </p:nvSpPr>
        <p:spPr>
          <a:xfrm>
            <a:off x="4224461" y="2271256"/>
            <a:ext cx="2234439" cy="3034886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Fabric Environment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02D168-E686-932B-D8FC-58BE44C2BA39}"/>
              </a:ext>
            </a:extLst>
          </p:cNvPr>
          <p:cNvSpPr/>
          <p:nvPr/>
        </p:nvSpPr>
        <p:spPr>
          <a:xfrm>
            <a:off x="4513660" y="2682427"/>
            <a:ext cx="1626586" cy="24289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Workspace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57071D2-833E-56C3-A873-B4CC829574F9}"/>
              </a:ext>
            </a:extLst>
          </p:cNvPr>
          <p:cNvSpPr/>
          <p:nvPr/>
        </p:nvSpPr>
        <p:spPr bwMode="auto">
          <a:xfrm>
            <a:off x="2163426" y="3309946"/>
            <a:ext cx="2136688" cy="732356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Inbound Security</a:t>
            </a:r>
            <a:endParaRPr lang="en-US" sz="16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Calls to Fabric REST API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1F7E9AC-6DDD-39FF-7BF5-48AC5ECA4260}"/>
              </a:ext>
            </a:extLst>
          </p:cNvPr>
          <p:cNvSpPr/>
          <p:nvPr/>
        </p:nvSpPr>
        <p:spPr bwMode="auto">
          <a:xfrm>
            <a:off x="5730189" y="2947409"/>
            <a:ext cx="3048000" cy="607821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Outbound Security</a:t>
            </a:r>
            <a:endParaRPr lang="en-US" sz="14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Connection to external Datasource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29F28884-AD89-1A3F-5D07-207447159C80}"/>
              </a:ext>
            </a:extLst>
          </p:cNvPr>
          <p:cNvSpPr/>
          <p:nvPr/>
        </p:nvSpPr>
        <p:spPr bwMode="auto">
          <a:xfrm>
            <a:off x="8778189" y="3820212"/>
            <a:ext cx="1394285" cy="867357"/>
          </a:xfrm>
          <a:prstGeom prst="flowChartMagneticDisk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Azure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Database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2B61BDF-ED97-9778-824A-02CFE9B246CC}"/>
              </a:ext>
            </a:extLst>
          </p:cNvPr>
          <p:cNvSpPr/>
          <p:nvPr/>
        </p:nvSpPr>
        <p:spPr bwMode="auto">
          <a:xfrm>
            <a:off x="5730189" y="3935229"/>
            <a:ext cx="3048000" cy="607821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Outbound Security</a:t>
            </a:r>
            <a:endParaRPr lang="en-US" sz="20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Connection to external Datasource</a:t>
            </a:r>
          </a:p>
        </p:txBody>
      </p:sp>
      <p:sp>
        <p:nvSpPr>
          <p:cNvPr id="11" name="Rectangle: Top Corners One Rounded and One Snipped 10">
            <a:extLst>
              <a:ext uri="{FF2B5EF4-FFF2-40B4-BE49-F238E27FC236}">
                <a16:creationId xmlns:a16="http://schemas.microsoft.com/office/drawing/2014/main" id="{25F7C91C-44F9-7290-6CEF-7EDB6B21B44E}"/>
              </a:ext>
            </a:extLst>
          </p:cNvPr>
          <p:cNvSpPr/>
          <p:nvPr/>
        </p:nvSpPr>
        <p:spPr bwMode="auto">
          <a:xfrm>
            <a:off x="8778189" y="2896607"/>
            <a:ext cx="1394284" cy="703776"/>
          </a:xfrm>
          <a:prstGeom prst="snip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ADLS Gen2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Storage Container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AACE41-A9DC-5517-E11E-FF4200F56184}"/>
              </a:ext>
            </a:extLst>
          </p:cNvPr>
          <p:cNvGrpSpPr/>
          <p:nvPr/>
        </p:nvGrpSpPr>
        <p:grpSpPr>
          <a:xfrm>
            <a:off x="4912079" y="3869342"/>
            <a:ext cx="818110" cy="771165"/>
            <a:chOff x="6961787" y="3043417"/>
            <a:chExt cx="818110" cy="7711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6F1F7B-3600-9767-EB8A-6A460E4053AC}"/>
                </a:ext>
              </a:extLst>
            </p:cNvPr>
            <p:cNvSpPr/>
            <p:nvPr/>
          </p:nvSpPr>
          <p:spPr bwMode="auto">
            <a:xfrm>
              <a:off x="6961787" y="3043417"/>
              <a:ext cx="818110" cy="771165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14" name="Picture 13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7F923560-7161-E52A-3BF8-D581FEA18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679" y="3085585"/>
              <a:ext cx="585421" cy="58073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EA8472-C269-5B4A-067B-4DA442CD9605}"/>
              </a:ext>
            </a:extLst>
          </p:cNvPr>
          <p:cNvGrpSpPr/>
          <p:nvPr/>
        </p:nvGrpSpPr>
        <p:grpSpPr>
          <a:xfrm>
            <a:off x="4912079" y="2860667"/>
            <a:ext cx="818110" cy="771166"/>
            <a:chOff x="6564061" y="3745966"/>
            <a:chExt cx="818110" cy="7711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BCF1F7-34B3-B718-A929-EB8D2F5C7BCE}"/>
                </a:ext>
              </a:extLst>
            </p:cNvPr>
            <p:cNvSpPr/>
            <p:nvPr/>
          </p:nvSpPr>
          <p:spPr bwMode="auto">
            <a:xfrm>
              <a:off x="6564061" y="3745966"/>
              <a:ext cx="818110" cy="771166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OneLake Shortcut</a:t>
              </a:r>
            </a:p>
          </p:txBody>
        </p:sp>
        <p:pic>
          <p:nvPicPr>
            <p:cNvPr id="17" name="Picture 16" descr="A white square with orange lines on it&#10;&#10;Description automatically generated">
              <a:extLst>
                <a:ext uri="{FF2B5EF4-FFF2-40B4-BE49-F238E27FC236}">
                  <a16:creationId xmlns:a16="http://schemas.microsoft.com/office/drawing/2014/main" id="{C6470945-ADD9-1A62-CB72-8206FAFEE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201" y="3781906"/>
              <a:ext cx="621830" cy="611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651754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96F1-E814-C221-D1B2-3898CEA4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Naing Convention for Managing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7CC7B-04CD-9AFC-D797-03C5D127A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93757"/>
          </a:xfrm>
        </p:spPr>
        <p:txBody>
          <a:bodyPr/>
          <a:lstStyle/>
          <a:p>
            <a:r>
              <a:rPr lang="en-US" dirty="0" err="1"/>
              <a:t>ssddd</a:t>
            </a:r>
            <a:endParaRPr lang="en-US" dirty="0"/>
          </a:p>
          <a:p>
            <a:pPr lvl="1"/>
            <a:r>
              <a:rPr lang="en-US" dirty="0" err="1"/>
              <a:t>sswsww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zzz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]-Lakehouse[sales]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]-ADLS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]-Web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22F52-39B5-7B08-CD4D-AA554ECD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19"/>
          <a:stretch/>
        </p:blipFill>
        <p:spPr>
          <a:xfrm>
            <a:off x="1091378" y="2227271"/>
            <a:ext cx="6829584" cy="25399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149826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9A67-A5DC-7460-3B94-80D34BB6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Recreating Source Workspace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67D7C-5608-67B3-06DE-8F9D18AC49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 err="1"/>
              <a:t>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8074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D17D-6617-6AAF-BFD1-B6A43E3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OneLake Shortcut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5DEC7-86B1-2B20-96C9-F6827F38F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93812"/>
          </a:xfrm>
        </p:spPr>
        <p:txBody>
          <a:bodyPr/>
          <a:lstStyle/>
          <a:p>
            <a:r>
              <a:rPr lang="en-US" dirty="0"/>
              <a:t>What is a OneLake shortcut?</a:t>
            </a:r>
          </a:p>
          <a:p>
            <a:pPr lvl="1"/>
            <a:r>
              <a:rPr lang="en-US" dirty="0"/>
              <a:t>A shortcut is an OneLake object that points to another internal or external storage location</a:t>
            </a:r>
          </a:p>
          <a:p>
            <a:pPr lvl="1"/>
            <a:r>
              <a:rPr lang="en-US" dirty="0"/>
              <a:t>Shortcuts can be created in lakehouses and Kusto Query Language (KQL) databases</a:t>
            </a:r>
          </a:p>
          <a:p>
            <a:pPr lvl="1"/>
            <a:r>
              <a:rPr lang="en-US" dirty="0"/>
              <a:t>OneLake supports shortcuts targeting external locations in ADLS storage, Amazon S3 storage and Dataverse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Shortcuts behave like symbolic links</a:t>
            </a:r>
          </a:p>
          <a:p>
            <a:pPr lvl="1"/>
            <a:r>
              <a:rPr lang="en-US" dirty="0"/>
              <a:t>Shortcuts are independent objects from the target source</a:t>
            </a:r>
          </a:p>
          <a:p>
            <a:pPr lvl="1"/>
            <a:r>
              <a:rPr lang="en-US" dirty="0"/>
              <a:t>If you delete a shortcut, the target remains unaffected</a:t>
            </a:r>
          </a:p>
          <a:p>
            <a:pPr lvl="1"/>
            <a:r>
              <a:rPr lang="en-US" dirty="0"/>
              <a:t>If you move, rename, or delete a target path, the shortcut can break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D68D6F-A544-E95A-804A-2B7E87DFCD6C}"/>
              </a:ext>
            </a:extLst>
          </p:cNvPr>
          <p:cNvGrpSpPr/>
          <p:nvPr/>
        </p:nvGrpSpPr>
        <p:grpSpPr>
          <a:xfrm>
            <a:off x="798042" y="2929845"/>
            <a:ext cx="4993055" cy="2028797"/>
            <a:chOff x="1026642" y="2815545"/>
            <a:chExt cx="4993055" cy="20287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097471-2B2E-760B-361B-7088C380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5698" y="2815545"/>
              <a:ext cx="3613999" cy="20287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AF36D7F-139E-0CE5-6D78-42F2FFAC378C}"/>
                </a:ext>
              </a:extLst>
            </p:cNvPr>
            <p:cNvSpPr/>
            <p:nvPr/>
          </p:nvSpPr>
          <p:spPr bwMode="auto">
            <a:xfrm>
              <a:off x="1026642" y="3627875"/>
              <a:ext cx="1573581" cy="592426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has unique icons</a:t>
              </a: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D13F8-C9E6-B18D-1FF1-4548406A5FAE}"/>
              </a:ext>
            </a:extLst>
          </p:cNvPr>
          <p:cNvGrpSpPr/>
          <p:nvPr/>
        </p:nvGrpSpPr>
        <p:grpSpPr>
          <a:xfrm>
            <a:off x="5791097" y="2955765"/>
            <a:ext cx="5905501" cy="1506409"/>
            <a:chOff x="5617663" y="3253436"/>
            <a:chExt cx="6498135" cy="16575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B3411F-E6D3-BF5F-2F64-99FCFCE0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1633" y="3253436"/>
              <a:ext cx="4944165" cy="16575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5173454-B673-77B9-C368-73006319FE32}"/>
                </a:ext>
              </a:extLst>
            </p:cNvPr>
            <p:cNvSpPr/>
            <p:nvPr/>
          </p:nvSpPr>
          <p:spPr bwMode="auto">
            <a:xfrm flipH="1">
              <a:off x="5617663" y="3950165"/>
              <a:ext cx="2046788" cy="673622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acts as pointer to storage location</a:t>
              </a:r>
              <a:endPara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925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248A8-569A-9FD5-D114-64F1A39B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240005A3-E959-FF76-2E39-68008002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0710D2-CDE5-2B29-E651-6C4F0CC2E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0E01E-BB62-922B-CD7E-81D2F96FA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" t="1635" r="1"/>
          <a:stretch/>
        </p:blipFill>
        <p:spPr>
          <a:xfrm>
            <a:off x="783690" y="2185422"/>
            <a:ext cx="10996106" cy="2337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003024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71FF-E755-9903-D9AE-2B972176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D89AC64-A601-81B1-9781-B2D58E04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A578FC-0B0B-C0E4-7481-DCB76B6F6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54C7F-15D4-8794-06D7-BBAD1985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18" y="2103338"/>
            <a:ext cx="9350512" cy="4487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47039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86CD-EC4C-1032-8FA9-579822FE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Workspace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ADA94-A098-8164-44ED-885ADD5657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82E4C3-FF41-A424-6661-46F584B91ED6}"/>
              </a:ext>
            </a:extLst>
          </p:cNvPr>
          <p:cNvGrpSpPr/>
          <p:nvPr/>
        </p:nvGrpSpPr>
        <p:grpSpPr>
          <a:xfrm>
            <a:off x="804264" y="1857301"/>
            <a:ext cx="5118913" cy="4493258"/>
            <a:chOff x="854505" y="1696527"/>
            <a:chExt cx="5818682" cy="51074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AAE662-F575-03DE-C861-E4CCB09DD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505" y="1696527"/>
              <a:ext cx="5550040" cy="9659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B4E1E7-C782-818C-C2DC-F5686F91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7393"/>
            <a:stretch/>
          </p:blipFill>
          <p:spPr>
            <a:xfrm>
              <a:off x="854505" y="2767546"/>
              <a:ext cx="5721514" cy="118568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A9CA9D6-7357-9469-C795-9DBB04506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505" y="4058278"/>
              <a:ext cx="5795819" cy="116030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6459B3E-B36E-287A-CF4D-F1616227A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4505" y="5323634"/>
              <a:ext cx="5818682" cy="1480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78844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EC09B699-4D4C-455F-B3EC-F0B5F294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 Files 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45FCA53B-8E9B-B7AF-9BBC-4DA61A162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ALM strategy with CI/CD based on item definition files</a:t>
            </a:r>
          </a:p>
          <a:p>
            <a:pPr lvl="1"/>
            <a:r>
              <a:rPr lang="en-US" dirty="0"/>
              <a:t>Fabric automatically serializes workspace items into set of item definition files</a:t>
            </a:r>
          </a:p>
          <a:p>
            <a:pPr lvl="1"/>
            <a:r>
              <a:rPr lang="en-US" dirty="0"/>
              <a:t>Each type of workspace item defines the set of files that constitutes a valid item definition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F3465-14B5-1164-C049-24EE6296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3" r="10471"/>
          <a:stretch/>
        </p:blipFill>
        <p:spPr>
          <a:xfrm>
            <a:off x="5893184" y="2728400"/>
            <a:ext cx="3195809" cy="8338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C9DBF-EEB4-E2EB-5EA9-F68C6AB6C2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7" r="9720"/>
          <a:stretch/>
        </p:blipFill>
        <p:spPr>
          <a:xfrm>
            <a:off x="5893184" y="6045811"/>
            <a:ext cx="3206888" cy="8094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89390-9142-6D97-9DC3-E39DA8C534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988"/>
          <a:stretch/>
        </p:blipFill>
        <p:spPr>
          <a:xfrm>
            <a:off x="5893184" y="4920236"/>
            <a:ext cx="3195787" cy="10537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231FD-DC8A-F292-D3CD-40702386EA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9671"/>
          <a:stretch/>
        </p:blipFill>
        <p:spPr>
          <a:xfrm>
            <a:off x="5893183" y="3634161"/>
            <a:ext cx="3195796" cy="12142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BA1A5F-B1F2-8921-13FD-AC8B5FAB485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314" t="22433" r="39186"/>
          <a:stretch/>
        </p:blipFill>
        <p:spPr>
          <a:xfrm>
            <a:off x="983322" y="2728400"/>
            <a:ext cx="3062646" cy="25189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B94ECE-9603-1F0A-56A8-4B9F0819F837}"/>
              </a:ext>
            </a:extLst>
          </p:cNvPr>
          <p:cNvCxnSpPr>
            <a:cxnSpLocks/>
          </p:cNvCxnSpPr>
          <p:nvPr/>
        </p:nvCxnSpPr>
        <p:spPr>
          <a:xfrm flipV="1">
            <a:off x="3349471" y="3131256"/>
            <a:ext cx="2426365" cy="879367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29A736-D439-8EF7-D899-589C48EE0B81}"/>
              </a:ext>
            </a:extLst>
          </p:cNvPr>
          <p:cNvCxnSpPr>
            <a:cxnSpLocks/>
          </p:cNvCxnSpPr>
          <p:nvPr/>
        </p:nvCxnSpPr>
        <p:spPr>
          <a:xfrm flipV="1">
            <a:off x="3209377" y="3987874"/>
            <a:ext cx="2543711" cy="376495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684641-FD61-57E2-F1B0-CD12C32DDF87}"/>
              </a:ext>
            </a:extLst>
          </p:cNvPr>
          <p:cNvCxnSpPr>
            <a:cxnSpLocks/>
          </p:cNvCxnSpPr>
          <p:nvPr/>
        </p:nvCxnSpPr>
        <p:spPr>
          <a:xfrm>
            <a:off x="3638325" y="4736978"/>
            <a:ext cx="2114763" cy="501201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9546FA-3D3B-7AAB-8E81-34B93D5EE933}"/>
              </a:ext>
            </a:extLst>
          </p:cNvPr>
          <p:cNvCxnSpPr>
            <a:cxnSpLocks/>
          </p:cNvCxnSpPr>
          <p:nvPr/>
        </p:nvCxnSpPr>
        <p:spPr>
          <a:xfrm>
            <a:off x="2447166" y="5093622"/>
            <a:ext cx="3305922" cy="1145132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56458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DB372-20C4-F3FB-1CBF-BD0E03C6D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32026EA-527C-F2A8-3314-DBBFB032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Power BI Solution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B9F488-D591-A4F6-E508-F5FE7823EB74}"/>
              </a:ext>
            </a:extLst>
          </p:cNvPr>
          <p:cNvGrpSpPr/>
          <p:nvPr/>
        </p:nvGrpSpPr>
        <p:grpSpPr>
          <a:xfrm>
            <a:off x="8298179" y="1156752"/>
            <a:ext cx="1943101" cy="1163559"/>
            <a:chOff x="7681835" y="2149628"/>
            <a:chExt cx="3157585" cy="188953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86EA7D7-768A-F7BE-18A6-92780C237CF7}"/>
                </a:ext>
              </a:extLst>
            </p:cNvPr>
            <p:cNvSpPr/>
            <p:nvPr/>
          </p:nvSpPr>
          <p:spPr bwMode="auto">
            <a:xfrm>
              <a:off x="7681835" y="2149628"/>
              <a:ext cx="3157585" cy="1889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(Power BI solution)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66B0EA-44D4-07E1-93AA-EAAB479F16C1}"/>
                </a:ext>
              </a:extLst>
            </p:cNvPr>
            <p:cNvGrpSpPr/>
            <p:nvPr/>
          </p:nvGrpSpPr>
          <p:grpSpPr>
            <a:xfrm>
              <a:off x="7847034" y="2563336"/>
              <a:ext cx="1229935" cy="1325994"/>
              <a:chOff x="6295914" y="1428878"/>
              <a:chExt cx="1693119" cy="182535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F72A734-BC7C-CE31-E228-1E9C7AA5B00F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24" name="Picture 23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44FDC1B2-3779-7911-FA76-B97A40AA4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28F7FCA-CC4C-D895-F45E-E597DD84067F}"/>
                </a:ext>
              </a:extLst>
            </p:cNvPr>
            <p:cNvGrpSpPr/>
            <p:nvPr/>
          </p:nvGrpSpPr>
          <p:grpSpPr>
            <a:xfrm>
              <a:off x="9260628" y="2567215"/>
              <a:ext cx="1229935" cy="1322115"/>
              <a:chOff x="6503915" y="831583"/>
              <a:chExt cx="1229935" cy="13259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EB114A-619B-C637-7384-71FB1BA9CB7A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22" name="Picture 2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79C4C6B5-A026-222E-FA9B-7FC8881D7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E97670B-94EC-16CD-703D-A247F91AF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31" y="2482804"/>
            <a:ext cx="3620142" cy="2348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54F114-C803-BA86-5FF7-F7C16750E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46" y="1156752"/>
            <a:ext cx="7649293" cy="300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4162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13DF9-1418-C1F2-2B90-A03B7213C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B623-B9E2-E247-6560-205BEBEF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12C89-448E-51B0-55EB-A6D7F5E58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407153830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BAFB6F-3C12-B8F7-266B-7363FB44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65C8EC-923E-35C3-DD32-C11EB627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46" y="1379047"/>
            <a:ext cx="10889029" cy="512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996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861A7-5BB1-D3D6-4CA7-E796CA05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7A6F2-26B0-E792-E4E5-9EB1F21D4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52" y="1070841"/>
            <a:ext cx="8739495" cy="55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3828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E051-F2CA-7260-D760-E9FE286B1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09091-A8F3-C30C-A44D-A5DA3A57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44B329-A163-C08F-9602-AB4F7418CC6E}"/>
              </a:ext>
            </a:extLst>
          </p:cNvPr>
          <p:cNvGrpSpPr/>
          <p:nvPr/>
        </p:nvGrpSpPr>
        <p:grpSpPr>
          <a:xfrm>
            <a:off x="314324" y="1075439"/>
            <a:ext cx="7164850" cy="5537667"/>
            <a:chOff x="1366201" y="689098"/>
            <a:chExt cx="7164850" cy="55376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F8BA6D-086D-A7C0-FB9B-BC40B217E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6201" y="689098"/>
              <a:ext cx="7164850" cy="503906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E43E65-4932-74AF-2942-6C5231785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" r="18461" b="-3747"/>
            <a:stretch/>
          </p:blipFill>
          <p:spPr>
            <a:xfrm>
              <a:off x="1366202" y="5651960"/>
              <a:ext cx="7164849" cy="574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71667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2921F-C6DC-EFC0-A200-3FC0243B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0B46-0C79-0F1B-D385-AF07DFFC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8AAD1-F9EB-46CB-A4C3-C698EA5000F5}"/>
              </a:ext>
            </a:extLst>
          </p:cNvPr>
          <p:cNvGrpSpPr/>
          <p:nvPr/>
        </p:nvGrpSpPr>
        <p:grpSpPr>
          <a:xfrm>
            <a:off x="204085" y="1052496"/>
            <a:ext cx="7211598" cy="5582232"/>
            <a:chOff x="194037" y="901771"/>
            <a:chExt cx="7211598" cy="55822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A3F1A2-FF61-6EBA-6ED7-7BAF2ED1B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037" y="901771"/>
              <a:ext cx="7211598" cy="51909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E17084-35C9-EE09-7CE5-FAEF926FC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-1" r="15931" b="8165"/>
            <a:stretch/>
          </p:blipFill>
          <p:spPr>
            <a:xfrm>
              <a:off x="194038" y="5930931"/>
              <a:ext cx="7211597" cy="553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141540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8558A-8CC5-C44A-4D06-47C2C76A1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A143-B6F1-CC21-DF3D-6C9A6E42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B9C46-A7C4-A827-7FF5-BA65ACA22B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818318542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50893-8486-3CA2-4418-23DB52F70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3AFE-CD61-F969-B12F-189C8F4A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84748"/>
          </a:xfrm>
        </p:spPr>
        <p:txBody>
          <a:bodyPr/>
          <a:lstStyle/>
          <a:p>
            <a:r>
              <a:rPr lang="en-US" sz="3500" dirty="0"/>
              <a:t>Deploying Solution by Copying Items in Source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D16D3-39F1-07CD-E28B-1112BAC5C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Fabric items can be cloned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Retrieve item definition from source workspace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Manipulate content of item definition parts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 create new item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API to update existing item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7597D-3267-D8DA-3B6E-EBFAC99EC041}"/>
              </a:ext>
            </a:extLst>
          </p:cNvPr>
          <p:cNvSpPr/>
          <p:nvPr/>
        </p:nvSpPr>
        <p:spPr bwMode="auto">
          <a:xfrm>
            <a:off x="4756947" y="3357906"/>
            <a:ext cx="1997708" cy="2726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4FCCA5-D929-DFAC-3517-2A01543278DA}"/>
              </a:ext>
            </a:extLst>
          </p:cNvPr>
          <p:cNvSpPr/>
          <p:nvPr/>
        </p:nvSpPr>
        <p:spPr bwMode="auto">
          <a:xfrm>
            <a:off x="1098793" y="3357906"/>
            <a:ext cx="1666208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Source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7BD39-62EF-5443-5D0C-E34981895E56}"/>
              </a:ext>
            </a:extLst>
          </p:cNvPr>
          <p:cNvSpPr/>
          <p:nvPr/>
        </p:nvSpPr>
        <p:spPr bwMode="auto">
          <a:xfrm>
            <a:off x="9140091" y="3457606"/>
            <a:ext cx="1598886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Target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40DAF6-522F-E066-94F0-DA317233F762}"/>
              </a:ext>
            </a:extLst>
          </p:cNvPr>
          <p:cNvGrpSpPr/>
          <p:nvPr/>
        </p:nvGrpSpPr>
        <p:grpSpPr>
          <a:xfrm>
            <a:off x="2834150" y="3927961"/>
            <a:ext cx="1811243" cy="1000045"/>
            <a:chOff x="2834150" y="3927961"/>
            <a:chExt cx="1811243" cy="1000045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E15F247-9C46-AC09-02D9-32D918C7F733}"/>
                </a:ext>
              </a:extLst>
            </p:cNvPr>
            <p:cNvSpPr/>
            <p:nvPr/>
          </p:nvSpPr>
          <p:spPr bwMode="auto">
            <a:xfrm>
              <a:off x="2834150" y="4372062"/>
              <a:ext cx="18112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Item Definition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CA06A55-CEEA-E0AB-3429-EAB9792073EC}"/>
                </a:ext>
              </a:extLst>
            </p:cNvPr>
            <p:cNvSpPr/>
            <p:nvPr/>
          </p:nvSpPr>
          <p:spPr bwMode="auto">
            <a:xfrm>
              <a:off x="2864339" y="3927961"/>
              <a:ext cx="767889" cy="4441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03B831-CC84-594B-B478-E82F7E97BF6D}"/>
              </a:ext>
            </a:extLst>
          </p:cNvPr>
          <p:cNvGrpSpPr/>
          <p:nvPr/>
        </p:nvGrpSpPr>
        <p:grpSpPr>
          <a:xfrm>
            <a:off x="6977763" y="4928006"/>
            <a:ext cx="2024029" cy="1000045"/>
            <a:chOff x="6977763" y="4928006"/>
            <a:chExt cx="2024029" cy="1000045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A5EB19C2-25E6-C2E0-679C-CDE4B58CD6E2}"/>
                </a:ext>
              </a:extLst>
            </p:cNvPr>
            <p:cNvSpPr/>
            <p:nvPr/>
          </p:nvSpPr>
          <p:spPr bwMode="auto">
            <a:xfrm>
              <a:off x="6977763" y="5372107"/>
              <a:ext cx="2024029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25B272F-71B3-0AE3-1F1C-28FCA073C6DF}"/>
                </a:ext>
              </a:extLst>
            </p:cNvPr>
            <p:cNvSpPr/>
            <p:nvPr/>
          </p:nvSpPr>
          <p:spPr bwMode="auto">
            <a:xfrm>
              <a:off x="6977763" y="4928006"/>
              <a:ext cx="767889" cy="4441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C0EFE2C-AB82-D6F3-95A0-A836D163FFF8}"/>
              </a:ext>
            </a:extLst>
          </p:cNvPr>
          <p:cNvGrpSpPr/>
          <p:nvPr/>
        </p:nvGrpSpPr>
        <p:grpSpPr>
          <a:xfrm>
            <a:off x="6929445" y="3662935"/>
            <a:ext cx="2024030" cy="1023310"/>
            <a:chOff x="6929445" y="3662935"/>
            <a:chExt cx="2024030" cy="102331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6FD1F720-E7C7-8A50-5BCA-807C1BC5133A}"/>
                </a:ext>
              </a:extLst>
            </p:cNvPr>
            <p:cNvSpPr/>
            <p:nvPr/>
          </p:nvSpPr>
          <p:spPr bwMode="auto">
            <a:xfrm>
              <a:off x="6929445" y="4130301"/>
              <a:ext cx="2024030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Create Item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DCFD5BE-CFF4-F131-340E-3CCB090421D1}"/>
                </a:ext>
              </a:extLst>
            </p:cNvPr>
            <p:cNvSpPr/>
            <p:nvPr/>
          </p:nvSpPr>
          <p:spPr bwMode="auto">
            <a:xfrm>
              <a:off x="6938559" y="3662935"/>
              <a:ext cx="767889" cy="4441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569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27050F-1C04-B185-3559-0AE61766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236" y="3361776"/>
            <a:ext cx="2573379" cy="23645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A05388A-C549-AC48-578B-6F68D3F39A8C}"/>
              </a:ext>
            </a:extLst>
          </p:cNvPr>
          <p:cNvSpPr/>
          <p:nvPr/>
        </p:nvSpPr>
        <p:spPr>
          <a:xfrm>
            <a:off x="3903406" y="4389894"/>
            <a:ext cx="3998939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B5923-B35E-C625-73F7-11AE4054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Solution from Source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1AAC5-5233-D658-E2F1-8837FF4D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95363"/>
          </a:xfrm>
        </p:spPr>
        <p:txBody>
          <a:bodyPr/>
          <a:lstStyle/>
          <a:p>
            <a:r>
              <a:rPr lang="en-US" dirty="0"/>
              <a:t>Solution deployed from source workspace designed as solution template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on source workspace items</a:t>
            </a:r>
          </a:p>
          <a:p>
            <a:pPr lvl="1"/>
            <a:r>
              <a:rPr lang="en-US" dirty="0"/>
              <a:t>Developer modifies item definitions from source to redirect dependencies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to create new item in solution workspace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8A3AF-F96F-9EEA-17DB-9D80ABD8B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40" y="3361776"/>
            <a:ext cx="2831294" cy="23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1BBE78-3CF5-1D19-A4B2-7285A78FD46C}"/>
              </a:ext>
            </a:extLst>
          </p:cNvPr>
          <p:cNvSpPr/>
          <p:nvPr/>
        </p:nvSpPr>
        <p:spPr>
          <a:xfrm>
            <a:off x="4628534" y="3828429"/>
            <a:ext cx="2431028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Deploy Solution Logic</a:t>
            </a:r>
          </a:p>
        </p:txBody>
      </p:sp>
    </p:spTree>
    <p:extLst>
      <p:ext uri="{BB962C8B-B14F-4D97-AF65-F5344CB8AC3E}">
        <p14:creationId xmlns:p14="http://schemas.microsoft.com/office/powerpoint/2010/main" val="305601453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D84C60-9C55-9FEC-03ED-C56A3A1D3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71" y="73606"/>
            <a:ext cx="9775479" cy="3092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C4596-1BB8-F75B-A6E4-970579B75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686" y="3610254"/>
            <a:ext cx="2823332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FAFC08-D780-F2E3-F47A-9EEE567B197F}"/>
              </a:ext>
            </a:extLst>
          </p:cNvPr>
          <p:cNvSpPr/>
          <p:nvPr/>
        </p:nvSpPr>
        <p:spPr>
          <a:xfrm>
            <a:off x="4628533" y="4076907"/>
            <a:ext cx="2654211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Deploy Solution Logic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FC2F7F4-59C1-2F8D-8D69-CA44D7719F22}"/>
              </a:ext>
            </a:extLst>
          </p:cNvPr>
          <p:cNvSpPr/>
          <p:nvPr/>
        </p:nvSpPr>
        <p:spPr>
          <a:xfrm>
            <a:off x="3840596" y="4617096"/>
            <a:ext cx="71266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07D8A2C-BB8D-9D81-B9F5-2EB79B2F4492}"/>
              </a:ext>
            </a:extLst>
          </p:cNvPr>
          <p:cNvSpPr/>
          <p:nvPr/>
        </p:nvSpPr>
        <p:spPr>
          <a:xfrm>
            <a:off x="7436269" y="4638371"/>
            <a:ext cx="69789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0751FA-1030-2CA1-300A-C01552D0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864"/>
          <a:stretch/>
        </p:blipFill>
        <p:spPr>
          <a:xfrm>
            <a:off x="962271" y="3610255"/>
            <a:ext cx="2764027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676725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4F9E8-780B-45B8-2ACA-DD672776C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851A-DC1C-C053-01F5-C94A9EF2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906D0-2889-EC5B-D327-C62A8DCBD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1088491"/>
            <a:ext cx="9405257" cy="52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5395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1B44D-71A8-F528-8EFE-9CD9FC462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46F57199-E3BF-33D0-88C8-3E91DBFB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Notebook Solution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980FE11-5B1B-D3F7-D817-C6AABE29E173}"/>
              </a:ext>
            </a:extLst>
          </p:cNvPr>
          <p:cNvGrpSpPr/>
          <p:nvPr/>
        </p:nvGrpSpPr>
        <p:grpSpPr>
          <a:xfrm>
            <a:off x="9284504" y="1129668"/>
            <a:ext cx="2831294" cy="897840"/>
            <a:chOff x="503131" y="2451907"/>
            <a:chExt cx="3738670" cy="118558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AA8DD8-EBAB-1835-E206-637A222F958B}"/>
                </a:ext>
              </a:extLst>
            </p:cNvPr>
            <p:cNvSpPr/>
            <p:nvPr/>
          </p:nvSpPr>
          <p:spPr bwMode="auto">
            <a:xfrm>
              <a:off x="503131" y="2451907"/>
              <a:ext cx="3738670" cy="11855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(Notebook Solution)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D8823B3-8301-D03F-92C9-E905B12C907D}"/>
                </a:ext>
              </a:extLst>
            </p:cNvPr>
            <p:cNvGrpSpPr/>
            <p:nvPr/>
          </p:nvGrpSpPr>
          <p:grpSpPr>
            <a:xfrm>
              <a:off x="2434140" y="2695298"/>
              <a:ext cx="767300" cy="827227"/>
              <a:chOff x="6295914" y="1428878"/>
              <a:chExt cx="1693119" cy="182535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0B7A971-3834-57E1-083F-4ED6EB0F3445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36" name="Picture 3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46227101-5FEA-2F86-96AB-645BD2461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5AD0EF9-BD4F-1ECF-963F-3AA2E7B356DC}"/>
                </a:ext>
              </a:extLst>
            </p:cNvPr>
            <p:cNvGrpSpPr/>
            <p:nvPr/>
          </p:nvGrpSpPr>
          <p:grpSpPr>
            <a:xfrm>
              <a:off x="3304185" y="2695298"/>
              <a:ext cx="769551" cy="827227"/>
              <a:chOff x="6503915" y="831583"/>
              <a:chExt cx="1229935" cy="132599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14B1829-452C-7F8D-E303-BEC65AA544D1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9" name="Picture 3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A89C513B-7013-7C8D-5620-6EDF2EFC1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F9C7880-F116-D283-EAB2-785A63049E39}"/>
                </a:ext>
              </a:extLst>
            </p:cNvPr>
            <p:cNvGrpSpPr/>
            <p:nvPr/>
          </p:nvGrpSpPr>
          <p:grpSpPr>
            <a:xfrm>
              <a:off x="1552914" y="2695298"/>
              <a:ext cx="771719" cy="831990"/>
              <a:chOff x="1943154" y="2871362"/>
              <a:chExt cx="1229935" cy="13259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0148C6-F939-41B3-9987-7F4CAA690F09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4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18888510-2067-68FF-D587-2DD211E8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583" y="3033143"/>
                <a:ext cx="838189" cy="834835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AC33E53-7661-A141-6A94-46A524DA7634}"/>
                </a:ext>
              </a:extLst>
            </p:cNvPr>
            <p:cNvGrpSpPr/>
            <p:nvPr/>
          </p:nvGrpSpPr>
          <p:grpSpPr>
            <a:xfrm>
              <a:off x="676108" y="2695298"/>
              <a:ext cx="767300" cy="827227"/>
              <a:chOff x="540799" y="2865453"/>
              <a:chExt cx="1229935" cy="132599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704718C-DCE7-1698-986A-80C53E16DA67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45" name="Picture 4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86F580F7-E4EB-D792-C295-7AA292297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65B7093-CD36-481E-A8FF-9DEE82476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4505" y="2211828"/>
            <a:ext cx="2831294" cy="23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8E6CD-4398-63C5-067F-BC15154B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496" y="1129668"/>
            <a:ext cx="8643512" cy="43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6019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A216-6645-36EC-E1F8-1973E84E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BAD67-6791-883A-2508-3CC78CA8E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64" y="1192823"/>
            <a:ext cx="8370277" cy="460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0745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A5D18-7B78-F12F-6007-3A45E4C6E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48A8-40C7-46A1-680E-64118182D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D56BA-A815-F7AF-87A5-D29B930B1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36834"/>
            <a:ext cx="8863132" cy="576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06959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30901-14D9-21B2-F2AE-261F1E383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A898A-5234-7CBA-32D5-9D67E4D5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CF0B7-3F8A-20FE-EE55-821744A88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18" y="1425654"/>
            <a:ext cx="8837423" cy="556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8815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100FE8D-C97F-88C6-7D0C-1EAFB1823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Solution from Source Workspace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F8FD7AA-4A8E-F874-F437-E0161E2BC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Developer needs a way to update existing items with change in template workspace</a:t>
            </a:r>
          </a:p>
          <a:p>
            <a:pPr lvl="1"/>
            <a:r>
              <a:rPr lang="en-US" dirty="0"/>
              <a:t>Using delete and create operation is not good because it changes workspace item Id</a:t>
            </a:r>
          </a:p>
          <a:p>
            <a:pPr lvl="1"/>
            <a:r>
              <a:rPr lang="en-US" dirty="0"/>
              <a:t>Developer calls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to update solution items from template items</a:t>
            </a:r>
          </a:p>
          <a:p>
            <a:pPr lvl="1"/>
            <a:r>
              <a:rPr lang="en-US" dirty="0"/>
              <a:t>Update logic can create new workspace items recently added to workspace template</a:t>
            </a:r>
          </a:p>
          <a:p>
            <a:pPr lvl="1"/>
            <a:r>
              <a:rPr lang="en-US" dirty="0"/>
              <a:t>Update logic can delete orphaned items that do not exist in workspace template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1A0F7-981D-7D14-8828-87481096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425" y="3424575"/>
            <a:ext cx="2823332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7985FFF-0907-7AAE-EA73-FEBDC31C93B2}"/>
              </a:ext>
            </a:extLst>
          </p:cNvPr>
          <p:cNvSpPr/>
          <p:nvPr/>
        </p:nvSpPr>
        <p:spPr>
          <a:xfrm>
            <a:off x="4697272" y="3891228"/>
            <a:ext cx="2654211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Update Solution Logic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D1E10CE-E703-4656-E318-9B49006D1C9B}"/>
              </a:ext>
            </a:extLst>
          </p:cNvPr>
          <p:cNvSpPr/>
          <p:nvPr/>
        </p:nvSpPr>
        <p:spPr>
          <a:xfrm>
            <a:off x="3909335" y="4431417"/>
            <a:ext cx="71266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3F62881-7921-66CD-07C0-D1E910172352}"/>
              </a:ext>
            </a:extLst>
          </p:cNvPr>
          <p:cNvSpPr/>
          <p:nvPr/>
        </p:nvSpPr>
        <p:spPr>
          <a:xfrm>
            <a:off x="7505008" y="4452692"/>
            <a:ext cx="69789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85273D-95F5-38A9-DEFF-DBEB9F9EA1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864"/>
          <a:stretch/>
        </p:blipFill>
        <p:spPr>
          <a:xfrm>
            <a:off x="1031010" y="3424576"/>
            <a:ext cx="2764027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9817416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DC4F4-E336-5A63-FBD6-42E2043EB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416" y="3277512"/>
            <a:ext cx="2823332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A78DC4-E3C6-AC41-1E1C-920CD8E10A61}"/>
              </a:ext>
            </a:extLst>
          </p:cNvPr>
          <p:cNvSpPr/>
          <p:nvPr/>
        </p:nvSpPr>
        <p:spPr>
          <a:xfrm>
            <a:off x="4585263" y="3744165"/>
            <a:ext cx="2654211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Update Solution Logic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455CF27-8B6B-1E3C-6637-71C73CB9FCB6}"/>
              </a:ext>
            </a:extLst>
          </p:cNvPr>
          <p:cNvSpPr/>
          <p:nvPr/>
        </p:nvSpPr>
        <p:spPr>
          <a:xfrm>
            <a:off x="3797326" y="4284354"/>
            <a:ext cx="71266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386D3DA-31B4-AA44-7227-FEFB0ABC885B}"/>
              </a:ext>
            </a:extLst>
          </p:cNvPr>
          <p:cNvSpPr/>
          <p:nvPr/>
        </p:nvSpPr>
        <p:spPr>
          <a:xfrm>
            <a:off x="7392999" y="4305629"/>
            <a:ext cx="69789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6FCD3-4A03-FBC3-0570-58F31500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864"/>
          <a:stretch/>
        </p:blipFill>
        <p:spPr>
          <a:xfrm>
            <a:off x="919001" y="3277513"/>
            <a:ext cx="2764027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38B104-217B-24B5-68D6-26465BEBE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71" y="566703"/>
            <a:ext cx="9374425" cy="220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42605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C9B3-164A-9A3C-AC45-5DF01C0FA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2AA3-1FEC-5DE8-9BFA-E587FDC5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BE45B-836A-64E7-9134-2E3E192C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03542"/>
            <a:ext cx="11240721" cy="533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8476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4BCDD-9E4C-F080-539D-80EE512EF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6610D-78E6-D185-015E-AD2BCED5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387D1-ED01-3CC8-4998-A7138FD7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9" y="1106986"/>
            <a:ext cx="10649299" cy="478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1298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90632-7412-21CE-D83F-FFEB62990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6FDF-0FA4-F881-733F-7C208F95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4F709-F14F-D6FC-AB84-5EFDC9F22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06065"/>
            <a:ext cx="9907675" cy="502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68919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D6F06-BA64-ED04-213C-EA5CFA7D7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8FD9-3050-2580-DE9E-AF8948F1C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46853-2D75-86E2-A19E-32113DCD0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53504"/>
            <a:ext cx="9753565" cy="50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74077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824A8-208A-CC3B-4E55-E28F1E54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C2C5-FCA2-89A3-97FC-C99EBED4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EE7E9-13E1-BED3-1EFF-815C6BDA90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8357295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7E43D-7545-C171-4A86-4EA7143D2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F0CD396-321D-A402-0C2D-50BD3360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Shortcut Solution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3E0D184-21D5-5FFC-15C7-620CEEB729BD}"/>
              </a:ext>
            </a:extLst>
          </p:cNvPr>
          <p:cNvGrpSpPr/>
          <p:nvPr/>
        </p:nvGrpSpPr>
        <p:grpSpPr>
          <a:xfrm>
            <a:off x="8523269" y="1066329"/>
            <a:ext cx="3704399" cy="932627"/>
            <a:chOff x="503131" y="3783375"/>
            <a:chExt cx="4606080" cy="11855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18D9AA-B274-EA5E-0576-49C63551B8F8}"/>
                </a:ext>
              </a:extLst>
            </p:cNvPr>
            <p:cNvSpPr/>
            <p:nvPr/>
          </p:nvSpPr>
          <p:spPr bwMode="auto">
            <a:xfrm>
              <a:off x="503131" y="3783375"/>
              <a:ext cx="4606080" cy="11855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(Shortcut Solution)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CBDD122-2A43-F138-236D-B2DDE73C9D56}"/>
                </a:ext>
              </a:extLst>
            </p:cNvPr>
            <p:cNvGrpSpPr/>
            <p:nvPr/>
          </p:nvGrpSpPr>
          <p:grpSpPr>
            <a:xfrm>
              <a:off x="3299200" y="4026766"/>
              <a:ext cx="767300" cy="827227"/>
              <a:chOff x="6295914" y="1428878"/>
              <a:chExt cx="1693119" cy="182535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329B92B-BB82-DCC7-F9EB-7AD7A5F40891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49" name="Picture 48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86A0EC12-60A7-39E2-3758-1F3F6E0028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6CDD340-D453-C3D3-AA3C-A1CCC8F2D0B8}"/>
                </a:ext>
              </a:extLst>
            </p:cNvPr>
            <p:cNvGrpSpPr/>
            <p:nvPr/>
          </p:nvGrpSpPr>
          <p:grpSpPr>
            <a:xfrm>
              <a:off x="4172090" y="4026766"/>
              <a:ext cx="769551" cy="827227"/>
              <a:chOff x="6503915" y="831583"/>
              <a:chExt cx="1229935" cy="132599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64AE509-7DE1-55D6-C03E-4DF1DD82A37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52" name="Picture 5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048CD99A-81F8-C53D-3F86-A8E9835C2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D37A250-80BD-4E05-6623-1949C0357E34}"/>
                </a:ext>
              </a:extLst>
            </p:cNvPr>
            <p:cNvGrpSpPr/>
            <p:nvPr/>
          </p:nvGrpSpPr>
          <p:grpSpPr>
            <a:xfrm>
              <a:off x="2421890" y="4026766"/>
              <a:ext cx="771719" cy="831990"/>
              <a:chOff x="1943154" y="2871362"/>
              <a:chExt cx="1229935" cy="132599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908E5CF-F422-4C10-C69E-568FC022C28C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9767EAD4-7888-9774-153B-F794A488D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FC2B1A7-691B-F192-A1CD-D9FC0E906D8B}"/>
                </a:ext>
              </a:extLst>
            </p:cNvPr>
            <p:cNvGrpSpPr/>
            <p:nvPr/>
          </p:nvGrpSpPr>
          <p:grpSpPr>
            <a:xfrm>
              <a:off x="676108" y="4026766"/>
              <a:ext cx="767300" cy="827227"/>
              <a:chOff x="540799" y="2865453"/>
              <a:chExt cx="1229935" cy="132599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DE291DD-B925-4657-3B4C-E1A2746077C9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58" name="Picture 57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2132DF59-DBE8-31A6-4584-3A8E81BA5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4953F12-A291-E354-1C4E-6506431A4CFC}"/>
                </a:ext>
              </a:extLst>
            </p:cNvPr>
            <p:cNvGrpSpPr/>
            <p:nvPr/>
          </p:nvGrpSpPr>
          <p:grpSpPr>
            <a:xfrm>
              <a:off x="1548999" y="4039684"/>
              <a:ext cx="767300" cy="827227"/>
              <a:chOff x="1587924" y="4039684"/>
              <a:chExt cx="767300" cy="82722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C52095A-F1CA-F639-11F0-7F3E8FE9704F}"/>
                  </a:ext>
                </a:extLst>
              </p:cNvPr>
              <p:cNvSpPr/>
              <p:nvPr/>
            </p:nvSpPr>
            <p:spPr bwMode="auto">
              <a:xfrm>
                <a:off x="1587924" y="4039684"/>
                <a:ext cx="767300" cy="827227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Shortcut</a:t>
                </a:r>
              </a:p>
            </p:txBody>
          </p:sp>
          <p:pic>
            <p:nvPicPr>
              <p:cNvPr id="13" name="Picture 12" descr="A white square with orange and black logo&#10;&#10;AI-generated content may be incorrect.">
                <a:extLst>
                  <a:ext uri="{FF2B5EF4-FFF2-40B4-BE49-F238E27FC236}">
                    <a16:creationId xmlns:a16="http://schemas.microsoft.com/office/drawing/2014/main" id="{1CC66302-2F89-91EC-9F28-D60BF4EB6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547" y="4098610"/>
                <a:ext cx="607339" cy="604909"/>
              </a:xfrm>
              <a:prstGeom prst="rect">
                <a:avLst/>
              </a:prstGeom>
            </p:spPr>
          </p:pic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4D34006-3EA0-CAFB-66E5-C926D3D1B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9001" y="2120306"/>
            <a:ext cx="3639918" cy="34536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03B54A-20F9-35ED-EF1F-2D29E9839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807" y="1066329"/>
            <a:ext cx="7984912" cy="564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39246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9E9AE-10D0-984D-C641-47106E3D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C67A72D-59CA-1387-27A8-58DCCF4D3D08}"/>
              </a:ext>
            </a:extLst>
          </p:cNvPr>
          <p:cNvGrpSpPr/>
          <p:nvPr/>
        </p:nvGrpSpPr>
        <p:grpSpPr>
          <a:xfrm>
            <a:off x="234392" y="938979"/>
            <a:ext cx="6990373" cy="5508817"/>
            <a:chOff x="234392" y="938979"/>
            <a:chExt cx="6990373" cy="55088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D2BD0DD-020A-7A9F-8FC4-2F7BF752B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392" y="938979"/>
              <a:ext cx="6990373" cy="511656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B16262-3F32-CE05-4AA9-375F45B1B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392" y="5881932"/>
              <a:ext cx="6990373" cy="565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9419015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115DA-5FEA-AABC-385E-E7B84C466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DB84-28F8-D9FA-691C-BCBDCE98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D009A-6DDD-0E1B-184C-BC1F7477C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8" y="1066777"/>
            <a:ext cx="8890455" cy="560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4701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642E2-EF8E-CCAC-49B3-F630D1D44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B950-89A2-E92C-A5B7-F6E6247B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3F7FA-4A8F-A44E-4A91-9D53228C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17" y="1108683"/>
            <a:ext cx="9239930" cy="588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50576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6AE9-BD76-4964-3F41-F1BAD800E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D5B5-E2E7-1CC4-8959-D096DBFD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A798F-CE0E-A5A6-CB1C-D2B32F6D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90" y="1115368"/>
            <a:ext cx="8343010" cy="528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71816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E752B-97F8-D406-ED9B-BF3A51FE1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0C9E-2471-C203-58F0-FFD1AE65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9C2F1-CBB7-1A4A-2A6E-7A9BE571D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213487"/>
            <a:ext cx="7471125" cy="2585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95684-3552-EF6E-52DF-8E8ED64D3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62" y="4086270"/>
            <a:ext cx="7543487" cy="254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88226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9D0AE-184F-0324-B314-F49F13837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0D40-EA94-6A36-4E61-19362217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8139B-9BBF-261A-7E0F-1BC107FBB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Implementing CI/CD using Staged Deployments</a:t>
            </a:r>
          </a:p>
          <a:p>
            <a:pPr marL="461963" indent="-461963">
              <a:buFont typeface="Wingdings" panose="05000000000000000000" pitchFamily="2" charset="2"/>
              <a:buChar char="Ø"/>
            </a:pPr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41889734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9DAE-AD7C-D367-8094-E68C6F8C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Fabric Workspace to GIT Repositories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B21B5-CFFB-92DC-8C08-29AB9192E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09200"/>
          </a:xfrm>
        </p:spPr>
        <p:txBody>
          <a:bodyPr/>
          <a:lstStyle/>
          <a:p>
            <a:r>
              <a:rPr lang="en-US" dirty="0"/>
              <a:t>Fabric workspace can be connected to GIT repository</a:t>
            </a:r>
          </a:p>
          <a:p>
            <a:pPr lvl="1"/>
            <a:r>
              <a:rPr lang="en-US" dirty="0"/>
              <a:t>Fabric currently supports GIT repositories in Azure Dev Ops and GitHub</a:t>
            </a:r>
          </a:p>
          <a:p>
            <a:pPr lvl="1"/>
            <a:r>
              <a:rPr lang="en-US" dirty="0"/>
              <a:t>Workspace connections can be configured by hand or through Fabric REST APIs</a:t>
            </a:r>
          </a:p>
          <a:p>
            <a:pPr lvl="1"/>
            <a:r>
              <a:rPr lang="en-US" dirty="0"/>
              <a:t>Once connected, workspace items serialized as item definition files in GIT repository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connection to workspace provides 2-way synchronization</a:t>
            </a:r>
          </a:p>
          <a:p>
            <a:pPr lvl="1"/>
            <a:r>
              <a:rPr lang="en-US" dirty="0"/>
              <a:t>Changes made to workspace items can be synchronized to GIT repository files</a:t>
            </a:r>
          </a:p>
          <a:p>
            <a:pPr lvl="1"/>
            <a:r>
              <a:rPr lang="en-US" dirty="0"/>
              <a:t>Changes committed to GIT repository files can be synchronized to workspace items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C8979-90D6-0930-74A9-2187388C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516" y="3022670"/>
            <a:ext cx="5059477" cy="18508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8F809D-9CB3-10D7-CDF0-033158C3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748" y="3022670"/>
            <a:ext cx="2163845" cy="18508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541625-8FA7-7526-EC51-395C3A9890A6}"/>
              </a:ext>
            </a:extLst>
          </p:cNvPr>
          <p:cNvGrpSpPr/>
          <p:nvPr/>
        </p:nvGrpSpPr>
        <p:grpSpPr>
          <a:xfrm>
            <a:off x="3449709" y="3658197"/>
            <a:ext cx="1076911" cy="573668"/>
            <a:chOff x="3526223" y="4847584"/>
            <a:chExt cx="1055891" cy="562471"/>
          </a:xfrm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20D019B1-B28C-941E-7685-E510BFDE82DF}"/>
                </a:ext>
              </a:extLst>
            </p:cNvPr>
            <p:cNvSpPr/>
            <p:nvPr/>
          </p:nvSpPr>
          <p:spPr>
            <a:xfrm rot="16200000">
              <a:off x="3923746" y="4504554"/>
              <a:ext cx="226743" cy="1021789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4FD9A695-FAEF-C944-0D65-9110D8A94D6A}"/>
                </a:ext>
              </a:extLst>
            </p:cNvPr>
            <p:cNvSpPr/>
            <p:nvPr/>
          </p:nvSpPr>
          <p:spPr>
            <a:xfrm rot="5400000">
              <a:off x="3957847" y="4716220"/>
              <a:ext cx="226744" cy="1021791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5B344038-92A3-898E-2124-9EBF5B1E5BFA}"/>
                </a:ext>
              </a:extLst>
            </p:cNvPr>
            <p:cNvSpPr/>
            <p:nvPr/>
          </p:nvSpPr>
          <p:spPr>
            <a:xfrm>
              <a:off x="3782893" y="4847584"/>
              <a:ext cx="576652" cy="562471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224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224" b="1" dirty="0"/>
                <a:t>Sync</a:t>
              </a:r>
            </a:p>
          </p:txBody>
        </p:sp>
      </p:grpSp>
      <p:pic>
        <p:nvPicPr>
          <p:cNvPr id="24" name="Picture 23" descr="A blue arrow with black background&#10;&#10;AI-generated content may be incorrect.">
            <a:extLst>
              <a:ext uri="{FF2B5EF4-FFF2-40B4-BE49-F238E27FC236}">
                <a16:creationId xmlns:a16="http://schemas.microsoft.com/office/drawing/2014/main" id="{25008D97-F74F-3036-7390-252D6BFDAB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612" y="3259602"/>
            <a:ext cx="1140743" cy="113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765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E3AF-01C1-57FC-1314-FAD98E01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Workspace settings for Git Integration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793C7-FEC5-43E4-CB88-B38DC0BE1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Workspace can be connected to Azure Dev Ops repository from </a:t>
            </a:r>
            <a:r>
              <a:rPr lang="en-US" sz="2000" b="1" dirty="0">
                <a:solidFill>
                  <a:srgbClr val="6C0000"/>
                </a:solidFill>
              </a:rPr>
              <a:t>Workspace Settings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First, you need to create an Azure Dev Ops project and initialize its main repository</a:t>
            </a:r>
          </a:p>
          <a:p>
            <a:pPr lvl="1"/>
            <a:r>
              <a:rPr lang="en-US" dirty="0"/>
              <a:t>Create workspace connection to ADO repository using </a:t>
            </a:r>
            <a:r>
              <a:rPr lang="en-US" sz="1600" b="1" dirty="0">
                <a:solidFill>
                  <a:srgbClr val="6C0000"/>
                </a:solidFill>
              </a:rPr>
              <a:t>Git Integration</a:t>
            </a:r>
            <a:r>
              <a:rPr lang="en-US" dirty="0"/>
              <a:t> tab in </a:t>
            </a:r>
            <a:r>
              <a:rPr lang="en-US" sz="1600" b="1" dirty="0">
                <a:solidFill>
                  <a:srgbClr val="6C0000"/>
                </a:solidFill>
              </a:rPr>
              <a:t>Workspace Settings</a:t>
            </a:r>
            <a:r>
              <a:rPr lang="en-US" dirty="0"/>
              <a:t> dialog</a:t>
            </a:r>
          </a:p>
          <a:p>
            <a:pPr lvl="1"/>
            <a:r>
              <a:rPr lang="en-US" dirty="0"/>
              <a:t>Once connected, workspace items list shows </a:t>
            </a:r>
            <a:r>
              <a:rPr lang="en-US" sz="1600" b="1" dirty="0">
                <a:solidFill>
                  <a:srgbClr val="6C0000"/>
                </a:solidFill>
              </a:rPr>
              <a:t>Git status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651B5-0C93-E6FE-19ED-70111BE38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192"/>
          <a:stretch/>
        </p:blipFill>
        <p:spPr>
          <a:xfrm>
            <a:off x="1309798" y="2890158"/>
            <a:ext cx="5003739" cy="3664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EDAD2-39A2-9304-906D-35E6B038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27" y="2890158"/>
            <a:ext cx="4624536" cy="1956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Fabric GIT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8A475-0077-D9B8-BB3C-38A9EACBB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Fabric GIT APIs allow developer to automate creating workspace connections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78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9DC721E3-2636-3BD2-1864-2CF50510117F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ACDEFD-59DD-11F0-B5B7-EEE79738792F}"/>
              </a:ext>
            </a:extLst>
          </p:cNvPr>
          <p:cNvGraphicFramePr>
            <a:graphicFrameLocks noGrp="1"/>
          </p:cNvGraphicFramePr>
          <p:nvPr/>
        </p:nvGraphicFramePr>
        <p:xfrm>
          <a:off x="882376" y="1837024"/>
          <a:ext cx="9458122" cy="2734976"/>
        </p:xfrm>
        <a:graphic>
          <a:graphicData uri="http://schemas.openxmlformats.org/drawingml/2006/table">
            <a:tbl>
              <a:tblPr/>
              <a:tblGrid>
                <a:gridCol w="2169417">
                  <a:extLst>
                    <a:ext uri="{9D8B030D-6E8A-4147-A177-3AD203B41FA5}">
                      <a16:colId xmlns:a16="http://schemas.microsoft.com/office/drawing/2014/main" val="4087721077"/>
                    </a:ext>
                  </a:extLst>
                </a:gridCol>
                <a:gridCol w="7288705">
                  <a:extLst>
                    <a:ext uri="{9D8B030D-6E8A-4147-A177-3AD203B41FA5}">
                      <a16:colId xmlns:a16="http://schemas.microsoft.com/office/drawing/2014/main" val="91658948"/>
                    </a:ext>
                  </a:extLst>
                </a:gridCol>
              </a:tblGrid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3"/>
                        </a:rPr>
                        <a:t>Connect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Connect a specific workspace to a git repository and branch.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74243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4"/>
                        </a:rPr>
                        <a:t>Disconnect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Disconnect a specific workspace from the Git repository and branch it is connected to.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04355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5"/>
                        </a:rPr>
                        <a:t>Initialize Connection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Initialize a connection for a workspace that is connected to Git.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115698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6"/>
                        </a:rPr>
                        <a:t>Get Connection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git connection details for the specified workspace.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77915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7"/>
                        </a:rPr>
                        <a:t>Commit To Git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Commits the changes made in the workspace to the connected remote branch.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347316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8"/>
                        </a:rPr>
                        <a:t>Get Status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the Git status of items in the workspace, that can be committed to Git.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479910"/>
                  </a:ext>
                </a:extLst>
              </a:tr>
              <a:tr h="47154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9"/>
                        </a:rPr>
                        <a:t>Update From Git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Updates the workspace with commits pushed to the connected branch.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ConflictResolutionPolicy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helps to determine which way to sync: GIT-&gt;Workspace or Workspace-&gt;GIT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69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98854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2B53-C843-D99A-83EB-45E73D43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779AE-2F65-C24E-540F-424C3DCE4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06" y="1258572"/>
            <a:ext cx="10707594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0396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A575A-1154-113E-9F39-A57FC247C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0DE25545-64DA-0B2F-EDC2-23783BED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Data Pipeline Solution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853FAF1-9746-69EA-C04A-9BDC41A21AE3}"/>
              </a:ext>
            </a:extLst>
          </p:cNvPr>
          <p:cNvGrpSpPr/>
          <p:nvPr/>
        </p:nvGrpSpPr>
        <p:grpSpPr>
          <a:xfrm>
            <a:off x="8706753" y="1009157"/>
            <a:ext cx="3545731" cy="912652"/>
            <a:chOff x="503131" y="5076357"/>
            <a:chExt cx="4606080" cy="118558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273D24A-1F02-DC9B-092F-87BC73CA85BB}"/>
                </a:ext>
              </a:extLst>
            </p:cNvPr>
            <p:cNvSpPr/>
            <p:nvPr/>
          </p:nvSpPr>
          <p:spPr bwMode="auto">
            <a:xfrm>
              <a:off x="503131" y="5076357"/>
              <a:ext cx="4606080" cy="11855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(Data Pipeline Solution)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44A41CD-8407-295E-D07A-9AD4C737D4D6}"/>
                </a:ext>
              </a:extLst>
            </p:cNvPr>
            <p:cNvGrpSpPr/>
            <p:nvPr/>
          </p:nvGrpSpPr>
          <p:grpSpPr>
            <a:xfrm>
              <a:off x="3299200" y="5319748"/>
              <a:ext cx="767300" cy="827227"/>
              <a:chOff x="6295914" y="1428878"/>
              <a:chExt cx="1693119" cy="182535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E85F3D7-5FAF-5B87-A4D2-45A8761C6A24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66" name="Picture 6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F41DA497-69F3-BBAC-23C4-251E7FA4C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40A13B5-3271-83FE-20B0-5A3125EBCD72}"/>
                </a:ext>
              </a:extLst>
            </p:cNvPr>
            <p:cNvGrpSpPr/>
            <p:nvPr/>
          </p:nvGrpSpPr>
          <p:grpSpPr>
            <a:xfrm>
              <a:off x="4172090" y="5319748"/>
              <a:ext cx="769551" cy="827227"/>
              <a:chOff x="6503915" y="831583"/>
              <a:chExt cx="1229935" cy="132599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E3172DE-139D-9608-ECF4-0687E63B31D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69" name="Picture 6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4BA25BA-6F83-977E-1B8A-88E507C2E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D34ED2C-656B-351C-A4A8-202AEA28CA06}"/>
                </a:ext>
              </a:extLst>
            </p:cNvPr>
            <p:cNvGrpSpPr/>
            <p:nvPr/>
          </p:nvGrpSpPr>
          <p:grpSpPr>
            <a:xfrm>
              <a:off x="1600747" y="5314985"/>
              <a:ext cx="771719" cy="831990"/>
              <a:chOff x="1943154" y="2871362"/>
              <a:chExt cx="1229935" cy="13259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F32DAC2-7314-E660-8094-6390E14EF92C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2" name="Picture 7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1BB3AFE0-7CAA-6E74-3F33-6F314B4F54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1F4F90C-31C3-C3B4-3D20-F4CFBAA513E4}"/>
                </a:ext>
              </a:extLst>
            </p:cNvPr>
            <p:cNvGrpSpPr/>
            <p:nvPr/>
          </p:nvGrpSpPr>
          <p:grpSpPr>
            <a:xfrm>
              <a:off x="676108" y="5319748"/>
              <a:ext cx="767300" cy="827227"/>
              <a:chOff x="540799" y="2865453"/>
              <a:chExt cx="1229935" cy="132599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53BB8E9-C28D-816D-BFFE-4387BF75778A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75" name="Picture 7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98B6AF5D-B23F-0C9D-D054-96B35C21A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748FD20-725B-AF1F-77B3-F4428305D614}"/>
                </a:ext>
              </a:extLst>
            </p:cNvPr>
            <p:cNvSpPr/>
            <p:nvPr/>
          </p:nvSpPr>
          <p:spPr bwMode="auto">
            <a:xfrm>
              <a:off x="2458964" y="5311890"/>
              <a:ext cx="767300" cy="827227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Data Pipeline</a:t>
              </a:r>
            </a:p>
          </p:txBody>
        </p:sp>
        <p:pic>
          <p:nvPicPr>
            <p:cNvPr id="15" name="Picture 14" descr="A green and white button&#10;&#10;AI-generated content may be incorrect.">
              <a:extLst>
                <a:ext uri="{FF2B5EF4-FFF2-40B4-BE49-F238E27FC236}">
                  <a16:creationId xmlns:a16="http://schemas.microsoft.com/office/drawing/2014/main" id="{6A6DC2CD-D4A3-1A8B-1740-0CDBABB24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8515" y="5359610"/>
              <a:ext cx="608198" cy="60819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9E74C9F-C570-9F77-E513-280EBC09F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4213" y="2030265"/>
            <a:ext cx="3660901" cy="3568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4EF1D1-BDBD-E853-A4C3-25101874E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174" y="1009157"/>
            <a:ext cx="8144904" cy="553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89917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C2E7-901C-7B45-2953-7F5F39B7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Definitions maintained inside Git-enabled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1E9E9-A25E-DF81-F425-34483812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05002"/>
            <a:ext cx="11430000" cy="4934030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498354446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FFE9F-1F1B-3CB1-7387-D10BE8345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08D2-367A-B501-4B11-9C6BFCA2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2D543-F03E-5557-2B10-1D0AEEA996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CI/CD using Staged Deployments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3592450334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ED472-D416-8483-E425-211AA90CF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04743F-BA02-3DD9-3952-A5DE6F4C5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48868"/>
            <a:ext cx="11801475" cy="498475"/>
          </a:xfrm>
        </p:spPr>
        <p:txBody>
          <a:bodyPr/>
          <a:lstStyle/>
          <a:p>
            <a:r>
              <a:rPr lang="en-US" dirty="0"/>
              <a:t>Options for Creating Solution Template for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52106DD-E8F5-4C45-6E52-39717E94D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31654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Option 1</a:t>
            </a:r>
            <a:r>
              <a:rPr lang="en-US" sz="2000" dirty="0">
                <a:solidFill>
                  <a:srgbClr val="8A0000"/>
                </a:solidFill>
              </a:rPr>
              <a:t>:</a:t>
            </a:r>
            <a:r>
              <a:rPr lang="en-US" dirty="0"/>
              <a:t> Use a live workspace as the source solution template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rgbClr val="8A0000"/>
                </a:solidFill>
              </a:rPr>
              <a:t>Option 2</a:t>
            </a:r>
            <a:r>
              <a:rPr lang="en-US" sz="2000" dirty="0">
                <a:solidFill>
                  <a:srgbClr val="8A0000"/>
                </a:solidFill>
              </a:rPr>
              <a:t>:</a:t>
            </a:r>
            <a:r>
              <a:rPr lang="en-US" dirty="0"/>
              <a:t> Use Fabric item definition files packaged in a solution folder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CF384FB-39B9-6888-FAC5-D41A42A19BCA}"/>
              </a:ext>
            </a:extLst>
          </p:cNvPr>
          <p:cNvGrpSpPr/>
          <p:nvPr/>
        </p:nvGrpSpPr>
        <p:grpSpPr>
          <a:xfrm>
            <a:off x="846302" y="1694091"/>
            <a:ext cx="5971007" cy="1357924"/>
            <a:chOff x="849068" y="1747237"/>
            <a:chExt cx="5971007" cy="1357924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C68A2D9-11C3-0273-2CF9-F4AC9B2C0FAD}"/>
                </a:ext>
              </a:extLst>
            </p:cNvPr>
            <p:cNvGrpSpPr/>
            <p:nvPr/>
          </p:nvGrpSpPr>
          <p:grpSpPr>
            <a:xfrm>
              <a:off x="2553127" y="1920415"/>
              <a:ext cx="4266948" cy="940470"/>
              <a:chOff x="2513232" y="1861096"/>
              <a:chExt cx="4266948" cy="105419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2944399-DE76-6B83-CD7C-BE3872A05915}"/>
                  </a:ext>
                </a:extLst>
              </p:cNvPr>
              <p:cNvGrpSpPr/>
              <p:nvPr/>
            </p:nvGrpSpPr>
            <p:grpSpPr>
              <a:xfrm>
                <a:off x="2513232" y="1902387"/>
                <a:ext cx="2096349" cy="1012907"/>
                <a:chOff x="5641807" y="3839862"/>
                <a:chExt cx="2316073" cy="1246891"/>
              </a:xfrm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B1B65ABF-56D6-96E4-3D0C-2048C451F156}"/>
                    </a:ext>
                  </a:extLst>
                </p:cNvPr>
                <p:cNvSpPr/>
                <p:nvPr/>
              </p:nvSpPr>
              <p:spPr>
                <a:xfrm>
                  <a:off x="6391833" y="3839862"/>
                  <a:ext cx="1566047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/>
                    <a:t>Solution Deployment Logic</a:t>
                  </a:r>
                </a:p>
              </p:txBody>
            </p:sp>
            <p:sp>
              <p:nvSpPr>
                <p:cNvPr id="5" name="Arrow: Right 4">
                  <a:extLst>
                    <a:ext uri="{FF2B5EF4-FFF2-40B4-BE49-F238E27FC236}">
                      <a16:creationId xmlns:a16="http://schemas.microsoft.com/office/drawing/2014/main" id="{22ECB23C-8A44-0F2F-7AEF-4A185A7D18A4}"/>
                    </a:ext>
                  </a:extLst>
                </p:cNvPr>
                <p:cNvSpPr/>
                <p:nvPr/>
              </p:nvSpPr>
              <p:spPr>
                <a:xfrm>
                  <a:off x="5641807" y="4200019"/>
                  <a:ext cx="611568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6C8AAAE-41A4-B914-0248-EE6944657077}"/>
                  </a:ext>
                </a:extLst>
              </p:cNvPr>
              <p:cNvGrpSpPr/>
              <p:nvPr/>
            </p:nvGrpSpPr>
            <p:grpSpPr>
              <a:xfrm>
                <a:off x="4754464" y="1861096"/>
                <a:ext cx="2025716" cy="1012907"/>
                <a:chOff x="8362607" y="3954462"/>
                <a:chExt cx="2238037" cy="1119073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351E7CB9-E48D-5DBD-3C06-3D40347EA0A7}"/>
                    </a:ext>
                  </a:extLst>
                </p:cNvPr>
                <p:cNvSpPr/>
                <p:nvPr/>
              </p:nvSpPr>
              <p:spPr>
                <a:xfrm>
                  <a:off x="9147100" y="3954462"/>
                  <a:ext cx="1453544" cy="1119073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Target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Workspace</a:t>
                  </a:r>
                  <a:endParaRPr lang="en-US" sz="1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A4C0F426-99A6-7F7C-B3FD-069B732DBBAB}"/>
                    </a:ext>
                  </a:extLst>
                </p:cNvPr>
                <p:cNvSpPr/>
                <p:nvPr/>
              </p:nvSpPr>
              <p:spPr>
                <a:xfrm>
                  <a:off x="8362607" y="4271948"/>
                  <a:ext cx="672206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A4AE0B4-1D4E-21DE-E23E-6F6E938D821F}"/>
                </a:ext>
              </a:extLst>
            </p:cNvPr>
            <p:cNvGrpSpPr/>
            <p:nvPr/>
          </p:nvGrpSpPr>
          <p:grpSpPr>
            <a:xfrm>
              <a:off x="849068" y="1747237"/>
              <a:ext cx="1562529" cy="1357924"/>
              <a:chOff x="1140788" y="2715026"/>
              <a:chExt cx="2907477" cy="252675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3F1C32-717C-E5C3-2D25-678A6C2AB94E}"/>
                  </a:ext>
                </a:extLst>
              </p:cNvPr>
              <p:cNvSpPr/>
              <p:nvPr/>
            </p:nvSpPr>
            <p:spPr bwMode="auto">
              <a:xfrm>
                <a:off x="1140788" y="2715026"/>
                <a:ext cx="2907477" cy="2526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Fabric Solution Template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3847117-D185-F605-2DC9-82A494B23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0788" y="3037267"/>
                <a:ext cx="2907477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1CC3CFD-1869-479C-5226-EB392B230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15023" y="3082202"/>
                <a:ext cx="2748881" cy="2083960"/>
              </a:xfrm>
              <a:prstGeom prst="rect">
                <a:avLst/>
              </a:prstGeom>
            </p:spPr>
          </p:pic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5850441-E926-5293-59C5-DC5B9A02FE71}"/>
              </a:ext>
            </a:extLst>
          </p:cNvPr>
          <p:cNvGrpSpPr/>
          <p:nvPr/>
        </p:nvGrpSpPr>
        <p:grpSpPr>
          <a:xfrm>
            <a:off x="846302" y="4302118"/>
            <a:ext cx="6343087" cy="982651"/>
            <a:chOff x="888963" y="5623477"/>
            <a:chExt cx="6343087" cy="98265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6C9B127-5AF0-2839-5FEE-05D95BB41BC4}"/>
                </a:ext>
              </a:extLst>
            </p:cNvPr>
            <p:cNvGrpSpPr/>
            <p:nvPr/>
          </p:nvGrpSpPr>
          <p:grpSpPr>
            <a:xfrm>
              <a:off x="888963" y="5623477"/>
              <a:ext cx="1875019" cy="982651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5651707-3C4B-3D31-1A0F-1C2563EC1FE5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48B998D-F8F6-BCF4-1F19-8E9FC1645933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Fabric Solution Template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C3FD0926-9D14-99D9-4B29-E79C52475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22A727DE-A03D-E155-3B56-45B176114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7423" y="5781489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313D81C-ADB7-8AB0-415F-1C29ECED502C}"/>
                </a:ext>
              </a:extLst>
            </p:cNvPr>
            <p:cNvGrpSpPr/>
            <p:nvPr/>
          </p:nvGrpSpPr>
          <p:grpSpPr>
            <a:xfrm>
              <a:off x="2965102" y="5625515"/>
              <a:ext cx="4266948" cy="940470"/>
              <a:chOff x="2513232" y="1861096"/>
              <a:chExt cx="4266948" cy="105419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1057703D-511F-2484-BB74-ED6954CD5447}"/>
                  </a:ext>
                </a:extLst>
              </p:cNvPr>
              <p:cNvGrpSpPr/>
              <p:nvPr/>
            </p:nvGrpSpPr>
            <p:grpSpPr>
              <a:xfrm>
                <a:off x="2513232" y="1902387"/>
                <a:ext cx="2096349" cy="1012907"/>
                <a:chOff x="5641807" y="3839862"/>
                <a:chExt cx="2316073" cy="1246891"/>
              </a:xfrm>
            </p:grpSpPr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793E5293-FF40-5064-ABC1-1836620B60CF}"/>
                    </a:ext>
                  </a:extLst>
                </p:cNvPr>
                <p:cNvSpPr/>
                <p:nvPr/>
              </p:nvSpPr>
              <p:spPr>
                <a:xfrm>
                  <a:off x="6391833" y="3839862"/>
                  <a:ext cx="1566047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/>
                    <a:t>Solution Deployment Logic</a:t>
                  </a:r>
                </a:p>
              </p:txBody>
            </p:sp>
            <p:sp>
              <p:nvSpPr>
                <p:cNvPr id="86" name="Arrow: Right 85">
                  <a:extLst>
                    <a:ext uri="{FF2B5EF4-FFF2-40B4-BE49-F238E27FC236}">
                      <a16:creationId xmlns:a16="http://schemas.microsoft.com/office/drawing/2014/main" id="{EBA11996-71E9-D150-E0D4-CFFEDBE25A53}"/>
                    </a:ext>
                  </a:extLst>
                </p:cNvPr>
                <p:cNvSpPr/>
                <p:nvPr/>
              </p:nvSpPr>
              <p:spPr>
                <a:xfrm>
                  <a:off x="5641807" y="4200019"/>
                  <a:ext cx="611568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4A40CA9-B757-5FF7-31A5-57BCD6C8D7B6}"/>
                  </a:ext>
                </a:extLst>
              </p:cNvPr>
              <p:cNvGrpSpPr/>
              <p:nvPr/>
            </p:nvGrpSpPr>
            <p:grpSpPr>
              <a:xfrm>
                <a:off x="4754464" y="1861096"/>
                <a:ext cx="2025716" cy="1012907"/>
                <a:chOff x="8362607" y="3954462"/>
                <a:chExt cx="2238037" cy="1119073"/>
              </a:xfrm>
            </p:grpSpPr>
            <p:sp>
              <p:nvSpPr>
                <p:cNvPr id="83" name="Rectangle: Rounded Corners 82">
                  <a:extLst>
                    <a:ext uri="{FF2B5EF4-FFF2-40B4-BE49-F238E27FC236}">
                      <a16:creationId xmlns:a16="http://schemas.microsoft.com/office/drawing/2014/main" id="{15C3DA22-CD72-73FB-3242-8099074FE58D}"/>
                    </a:ext>
                  </a:extLst>
                </p:cNvPr>
                <p:cNvSpPr/>
                <p:nvPr/>
              </p:nvSpPr>
              <p:spPr>
                <a:xfrm>
                  <a:off x="9147100" y="3954462"/>
                  <a:ext cx="1453544" cy="1119073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Target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Workspace</a:t>
                  </a:r>
                  <a:endParaRPr lang="en-US" sz="1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84" name="Arrow: Right 83">
                  <a:extLst>
                    <a:ext uri="{FF2B5EF4-FFF2-40B4-BE49-F238E27FC236}">
                      <a16:creationId xmlns:a16="http://schemas.microsoft.com/office/drawing/2014/main" id="{A6B2EAB7-C7C7-53E6-4627-82095CB39E0D}"/>
                    </a:ext>
                  </a:extLst>
                </p:cNvPr>
                <p:cNvSpPr/>
                <p:nvPr/>
              </p:nvSpPr>
              <p:spPr>
                <a:xfrm>
                  <a:off x="8362607" y="4271948"/>
                  <a:ext cx="672206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406808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4A4826-7049-3E00-F2CE-20DB9FC8E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208" y="1240049"/>
            <a:ext cx="512932" cy="51293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8449BBC-6313-C7E2-66DA-3CF8A07DD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208" y="2163997"/>
            <a:ext cx="512932" cy="51293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060DA64-8671-0DF6-3352-5784EE3661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6208" y="3087946"/>
            <a:ext cx="512932" cy="5129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2637BB2-CC95-B1B8-B0D2-825C573019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208" y="4011894"/>
            <a:ext cx="512932" cy="5129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00BBA9A-9E72-51BA-2618-2BF3DE8FE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6208" y="4935842"/>
            <a:ext cx="512932" cy="5129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2A7CBA3-6BED-13D1-0613-5C14516DEE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9940" y="5859793"/>
            <a:ext cx="512932" cy="51293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6858E31-01F4-81E4-57EC-9D10F129E8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88106" y="1240049"/>
            <a:ext cx="512932" cy="51293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1F5A079-94C4-A828-71E2-DC623DEA0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88106" y="2163997"/>
            <a:ext cx="512932" cy="51293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C9D2B56-9457-B644-217C-C591853A07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88106" y="3087946"/>
            <a:ext cx="512932" cy="51293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B7CFD57-D21C-6AB3-9768-1282403D60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88106" y="4011894"/>
            <a:ext cx="512932" cy="51293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2098F88-08C1-C5BD-F47A-1347C322BC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88106" y="4935842"/>
            <a:ext cx="512932" cy="51293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3132D3F-41EF-747A-4E07-391EE44D3E5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325468" y="4011894"/>
            <a:ext cx="512932" cy="51293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2323EDD-A67F-3A6D-EE9A-1757DCFFC0F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951838" y="5859793"/>
            <a:ext cx="512932" cy="51293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4872A75-6A8F-F44B-DC84-E28DBD3967F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161453" y="1240049"/>
            <a:ext cx="512932" cy="512932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9CB32F72-0DA4-4350-1EE2-3E80282C33C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161453" y="2163997"/>
            <a:ext cx="512932" cy="5129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8E05D80-FED0-9B03-1054-0C278C7A4DD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61453" y="3087946"/>
            <a:ext cx="512932" cy="512932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C770F88-F418-CE89-2F5F-D2E7C3478C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161453" y="4011894"/>
            <a:ext cx="512932" cy="51293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56243B78-6F75-10A2-E722-6D7C3E1B266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161453" y="5859793"/>
            <a:ext cx="512932" cy="512932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399DE6C-7C42-04F3-E80A-6E35D35E0DB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325468" y="1240049"/>
            <a:ext cx="512932" cy="51293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41089116-4B6B-06BD-347A-59068D07D48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325468" y="2163997"/>
            <a:ext cx="512932" cy="512932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1885101-AB21-F55D-729C-B22D49CC6BB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325468" y="3087946"/>
            <a:ext cx="512932" cy="512932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F7F7E24-C659-B094-5A62-AF0613C27F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325468" y="4935842"/>
            <a:ext cx="512932" cy="512932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D86BEE7-5971-906F-FB38-F6A086F7ECC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325468" y="5859793"/>
            <a:ext cx="512932" cy="512932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320675D-EE6B-1CCC-394D-4F6F65111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166" y="1240049"/>
            <a:ext cx="512932" cy="51293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AE004FC6-8300-A0E5-5067-EA226992249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378166" y="2138519"/>
            <a:ext cx="512932" cy="5129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6F2AAAE3-1B6B-7439-2E04-B0687F5D465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378166" y="3036989"/>
            <a:ext cx="512932" cy="512932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FC5DE65E-4DBE-7EE6-D1E9-AF9DD1C1062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156787" y="4935842"/>
            <a:ext cx="512932" cy="512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B2E62-73FC-33F6-441E-BF549958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icons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8FE866D-EE56-0202-51E6-FB1D1DE21F2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378166" y="4011894"/>
            <a:ext cx="512932" cy="5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31692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8FF5ED5-6773-6739-63B5-5B04D1291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3361" y="1290747"/>
            <a:ext cx="496742" cy="49674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BCC3E46-0EF2-CB69-3A8A-37E0948D8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2167" y="1290747"/>
            <a:ext cx="496742" cy="49674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2729758-82E3-2856-3B9E-E957D05D78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0973" y="1290747"/>
            <a:ext cx="496742" cy="49674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02914D-D371-0D84-C294-16E45C1EA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540" y="1290747"/>
            <a:ext cx="496742" cy="49674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5A4C6D8-EBC0-7608-C10D-1B77D16011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8346" y="1290747"/>
            <a:ext cx="496742" cy="49674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5399B4B-CB42-FD46-1518-70B4BE4927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17152" y="1290747"/>
            <a:ext cx="496742" cy="49674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E44DDB-B01E-E695-2070-66EE84F75F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65958" y="1290747"/>
            <a:ext cx="496742" cy="49674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329DA3A-C9ED-BA5C-A707-26CEE3FAF0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4317" y="1290747"/>
            <a:ext cx="496742" cy="496742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5457C678-6E9E-E057-7721-D171F39E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 + App Service icons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5D87C48-B7F0-5FC9-C9B1-4A365CA188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4317" y="2475931"/>
            <a:ext cx="496742" cy="49674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8FC396E-666D-426D-9F0D-E77DB734FA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4317" y="3661114"/>
            <a:ext cx="496742" cy="49674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9946E39-8B35-789A-CE77-BBCC4E5160E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4317" y="4846298"/>
            <a:ext cx="496742" cy="49674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6769CEA-6EB4-DF26-BDE3-8F27FE2E90F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4317" y="6031481"/>
            <a:ext cx="496742" cy="49674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077C002-8F4A-1ADA-0E06-65070C84C26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463361" y="2238894"/>
            <a:ext cx="496742" cy="49674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3E3FD99-18B4-2EBE-D248-EF971D90E3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63361" y="3187041"/>
            <a:ext cx="496742" cy="49674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9A2BABB-90A4-C37F-04B1-92658F92CCD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463361" y="4135187"/>
            <a:ext cx="496742" cy="496742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DACCD6D-E6A2-A7E9-8C54-BB4A821DA95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463361" y="5083334"/>
            <a:ext cx="496742" cy="49674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BB14209-A6DC-2FC3-C00A-78F33DA707C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463361" y="6031481"/>
            <a:ext cx="496742" cy="496742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A3C4117-CB7B-DFF3-EC6F-2A69748048F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012167" y="2238894"/>
            <a:ext cx="496742" cy="49674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C23ABAC-B0A2-7B77-3A19-047516E7AEA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012167" y="3187041"/>
            <a:ext cx="496742" cy="49674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254B92-73DD-86E8-5120-099E889527A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012167" y="4135187"/>
            <a:ext cx="496742" cy="49674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09C6D1E-93DD-D56D-3885-5F7FC3E6CAE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012167" y="5083334"/>
            <a:ext cx="496742" cy="49674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9B6AE37-3ED1-29F3-C10E-371402B1F70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012167" y="6031481"/>
            <a:ext cx="496742" cy="496742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DC19157-AD13-1BDF-74E0-A213191DA7F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560973" y="2080870"/>
            <a:ext cx="496742" cy="496742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EF3D53E-5820-92FC-1591-0EF9A05071D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560973" y="2870992"/>
            <a:ext cx="496742" cy="496742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6974193-43E0-0979-8A04-D3E619A8AAD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560973" y="3661114"/>
            <a:ext cx="496742" cy="496742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DABF539-CAA8-989F-7345-B0E99F400F0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560973" y="4451236"/>
            <a:ext cx="496742" cy="496742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535C853E-E6E8-D186-69F5-C2EAFA04AB6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560973" y="5241359"/>
            <a:ext cx="496742" cy="496742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8D5B1861-3AA1-198D-B4CD-ABCA686520A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560973" y="6031481"/>
            <a:ext cx="496742" cy="496742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25A7CD2E-2A87-2EFC-9480-91A7DCB0A8A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9540" y="2238894"/>
            <a:ext cx="496742" cy="49674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9067212-2EFB-9B4B-8AD3-A192A6D8741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419540" y="3187041"/>
            <a:ext cx="496742" cy="49674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1AA71A4C-1F55-C596-440B-CDAEFA15951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419540" y="4135187"/>
            <a:ext cx="496742" cy="496742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11F37D9-80BA-9799-1066-0C761CEC11E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419540" y="5083334"/>
            <a:ext cx="496742" cy="496742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52D0DDCD-D117-2605-9173-088E6161C1B8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419540" y="6031481"/>
            <a:ext cx="496742" cy="496742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17DF00AF-B2A5-E156-1ED1-AAC1E5CA919C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968346" y="2238894"/>
            <a:ext cx="496742" cy="496742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2AE3499-213A-0B7A-B321-A6E5169C40F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68346" y="3187041"/>
            <a:ext cx="496742" cy="496742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8E9697BE-AC1D-D1D2-C918-B6D0583C574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968346" y="4135187"/>
            <a:ext cx="496742" cy="496742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9C2E2D6E-91E6-97E1-A38B-AC354F2CB645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968346" y="5083334"/>
            <a:ext cx="496742" cy="496742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0382E4F1-74F6-22B1-2A39-8AFE1A2336D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968346" y="6031481"/>
            <a:ext cx="496742" cy="49674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D6A731E7-58F3-0377-B2D2-F1270912914D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9517152" y="2238894"/>
            <a:ext cx="496742" cy="496742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E5E4767A-8637-A477-B774-17D9CA50B54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17152" y="3187041"/>
            <a:ext cx="496742" cy="496742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A775E0C1-8232-F92B-06CD-340405067CDD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9517152" y="4135187"/>
            <a:ext cx="496742" cy="496742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7AEBA225-9559-BC8A-155B-6DBAFF67F1A8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517152" y="5083334"/>
            <a:ext cx="496742" cy="496742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86A3FE19-2DF8-0CCF-480A-5754A74CCA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17152" y="6031481"/>
            <a:ext cx="496742" cy="496742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8CA93221-8AAF-E99E-BC6A-8172118DD0AC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1065958" y="2189165"/>
            <a:ext cx="496742" cy="496742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24E1F0EB-1458-9508-7822-4424E84BC99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1065958" y="3087583"/>
            <a:ext cx="496742" cy="496742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206D5952-F40E-F332-481D-5D5205A439DA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1065958" y="4135187"/>
            <a:ext cx="496742" cy="49674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3E4A9D1-D610-BC83-9DC1-BBACC7B1EAF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1057863" y="4984893"/>
            <a:ext cx="512932" cy="51293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5E7A2D0-1401-E46E-06C0-81436164D94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1057863" y="5945623"/>
            <a:ext cx="512932" cy="5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6434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1F49-61C4-CCB9-1B11-865843DE4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DevOps (CI/CD + Monitoring) icons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61250A5-5F2E-369A-95EC-C5CEC4A84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4732" y="1381094"/>
            <a:ext cx="512284" cy="5122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1B9EF99-8B2A-FD18-3AAD-B9BC24E1D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2699" y="1381094"/>
            <a:ext cx="512284" cy="51228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C9089C5-5D5A-F115-A2F2-2AC4B715FA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0667" y="1381094"/>
            <a:ext cx="512284" cy="5122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659D261-0D24-9AE3-97FE-F1FC19991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58635" y="1381094"/>
            <a:ext cx="512284" cy="51228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E2CCD60-16AD-9C91-DA6D-29C7236008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36603" y="1381094"/>
            <a:ext cx="512284" cy="51228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23A4950-238C-5D2E-E96B-58DAC3CFC9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14571" y="1381094"/>
            <a:ext cx="512284" cy="5122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5F6C3E-6260-1F24-A327-61BD7A84D0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92538" y="1381094"/>
            <a:ext cx="512284" cy="51228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1F4C999-DE65-F0C9-6C0E-5317B30E33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0506" y="1381094"/>
            <a:ext cx="512284" cy="5122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50A21C3-0913-B73F-C102-EDE83ABB3D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46764" y="1362918"/>
            <a:ext cx="512284" cy="51228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263CC7B-1A38-0472-B564-F575423851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26442" y="1368100"/>
            <a:ext cx="512284" cy="51228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CBD64AB-3378-BD16-0835-D8C92E4DC2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348474" y="1381094"/>
            <a:ext cx="512284" cy="51228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9B922A4-7288-1A6F-4F3F-6746AF39773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46764" y="2321794"/>
            <a:ext cx="512284" cy="51228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9527162-7F1B-113C-5CF9-FA75AC8B4FF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24732" y="2321794"/>
            <a:ext cx="512284" cy="51228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D656EC7-9CC4-083B-03A1-8BDDC6070E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02699" y="2321794"/>
            <a:ext cx="512284" cy="5122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4CAD799-54F4-007C-EB00-C83B56D0247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480667" y="2321794"/>
            <a:ext cx="512284" cy="51228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1D19CE-5B3A-7396-4EC3-3F8A6514166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458635" y="2321794"/>
            <a:ext cx="512284" cy="51228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120919E-7839-DB25-370F-F1424C95DEA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436603" y="2321794"/>
            <a:ext cx="512284" cy="51228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E544DE7-4EAC-18B9-DDDF-93E34107526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414571" y="2321794"/>
            <a:ext cx="512284" cy="51228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555284D2-B93E-8EF4-139B-39222A669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2538" y="2321794"/>
            <a:ext cx="512284" cy="512284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FB8B4ED9-C09F-7361-49C3-FD3972B5A10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370506" y="2321794"/>
            <a:ext cx="512284" cy="512284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9527EA77-0266-8163-3A3D-17EA2B57C4C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348474" y="2321794"/>
            <a:ext cx="512284" cy="51228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53A2A06-87CB-8A49-F2C9-7C133C9D8DE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68797" y="2321793"/>
            <a:ext cx="512283" cy="51228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6759DD1-8974-1E27-8001-8F4E08A1C5E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68797" y="1362269"/>
            <a:ext cx="529478" cy="51293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76A5B7-8FA0-CE3D-BBFA-073EEC50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48" y="3328922"/>
            <a:ext cx="512932" cy="51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zure Pipelines · GitHub Marketplace · GitHub">
            <a:extLst>
              <a:ext uri="{FF2B5EF4-FFF2-40B4-BE49-F238E27FC236}">
                <a16:creationId xmlns:a16="http://schemas.microsoft.com/office/drawing/2014/main" id="{126A0424-9C42-6796-8D9B-2E7FB0254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116" y="3328922"/>
            <a:ext cx="512932" cy="51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949209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96962-B4F4-6A7F-B034-7BEAEF1E3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General icons</a:t>
            </a:r>
          </a:p>
        </p:txBody>
      </p:sp>
      <p:pic>
        <p:nvPicPr>
          <p:cNvPr id="196" name="Graphic 195">
            <a:extLst>
              <a:ext uri="{FF2B5EF4-FFF2-40B4-BE49-F238E27FC236}">
                <a16:creationId xmlns:a16="http://schemas.microsoft.com/office/drawing/2014/main" id="{F33397A8-F3A1-C8A8-463A-A2B97658E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855" y="1057598"/>
            <a:ext cx="512932" cy="512932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B9A53341-567E-91A8-65BE-F0E7A3F8B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9509" y="1057598"/>
            <a:ext cx="512932" cy="512932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57AAFDE6-0C5C-A1FC-2AE2-F54ACCAB1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8162" y="1057598"/>
            <a:ext cx="512932" cy="512932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FAB61FC5-FC51-4FF9-FF2A-3A7BC6291D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6815" y="1057598"/>
            <a:ext cx="512932" cy="512932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AFA4EFDA-CEDF-6A99-9742-0871BFB39C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5469" y="1057598"/>
            <a:ext cx="512932" cy="512932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C32A4E9C-8AEF-E1E6-9F72-B11B262440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44122" y="1057598"/>
            <a:ext cx="512932" cy="512932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62F14ACE-3426-FA75-CF23-E0940EBA06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32775" y="1057598"/>
            <a:ext cx="512932" cy="512932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A3E9F6D0-A806-DEFF-252C-EFEFE26E7E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21429" y="1057598"/>
            <a:ext cx="512932" cy="512932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590DB9CE-19BC-14BA-4462-3287D20B03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10082" y="1057598"/>
            <a:ext cx="512932" cy="512932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06FD9F03-9B7D-37D4-E61D-A6446C7307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98735" y="1057598"/>
            <a:ext cx="512932" cy="512932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902C8C20-2820-FE79-466F-D685ACD30BC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87389" y="1057598"/>
            <a:ext cx="512932" cy="512932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33BFC000-8515-1BAA-8899-F01A638AD0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476046" y="1057598"/>
            <a:ext cx="512932" cy="512932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4250522-C9E3-4258-0370-CEE2658D15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89509" y="1819588"/>
            <a:ext cx="512932" cy="512932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197ACB2E-A22A-F2DF-67B1-F0C650B7E29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8162" y="1819588"/>
            <a:ext cx="512932" cy="512932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6C7A43D6-B77B-FB14-2608-8CCC8FF802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66815" y="1819588"/>
            <a:ext cx="512932" cy="512932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6AB3635A-038F-D4A4-C2D8-C741E7DD334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555469" y="1819588"/>
            <a:ext cx="512932" cy="512932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CEFCEC6F-F076-DAB1-9280-2232F37A0C0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544122" y="1819588"/>
            <a:ext cx="512932" cy="512932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A0C4A951-F337-DA90-B268-1DB78375C87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532775" y="1819588"/>
            <a:ext cx="512932" cy="512932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FF282BBC-C7D5-7697-E395-082B922B842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521429" y="1819588"/>
            <a:ext cx="512932" cy="512932"/>
          </a:xfrm>
          <a:prstGeom prst="rect">
            <a:avLst/>
          </a:prstGeom>
        </p:spPr>
      </p:pic>
      <p:pic>
        <p:nvPicPr>
          <p:cNvPr id="234" name="Graphic 233">
            <a:extLst>
              <a:ext uri="{FF2B5EF4-FFF2-40B4-BE49-F238E27FC236}">
                <a16:creationId xmlns:a16="http://schemas.microsoft.com/office/drawing/2014/main" id="{39D0DAF8-5F3F-4BCF-D31A-241A6E1C0C8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10082" y="1819588"/>
            <a:ext cx="512932" cy="512932"/>
          </a:xfrm>
          <a:prstGeom prst="rect">
            <a:avLst/>
          </a:prstGeom>
        </p:spPr>
      </p:pic>
      <p:pic>
        <p:nvPicPr>
          <p:cNvPr id="236" name="Graphic 235">
            <a:extLst>
              <a:ext uri="{FF2B5EF4-FFF2-40B4-BE49-F238E27FC236}">
                <a16:creationId xmlns:a16="http://schemas.microsoft.com/office/drawing/2014/main" id="{B0F16BFD-EE8A-B040-5CCF-F3AE89E54FD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498735" y="1819588"/>
            <a:ext cx="512932" cy="512932"/>
          </a:xfrm>
          <a:prstGeom prst="rect">
            <a:avLst/>
          </a:prstGeom>
        </p:spPr>
      </p:pic>
      <p:pic>
        <p:nvPicPr>
          <p:cNvPr id="238" name="Graphic 237">
            <a:extLst>
              <a:ext uri="{FF2B5EF4-FFF2-40B4-BE49-F238E27FC236}">
                <a16:creationId xmlns:a16="http://schemas.microsoft.com/office/drawing/2014/main" id="{7CB85056-A385-3FF9-C7A2-F767749E9EF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487389" y="1819588"/>
            <a:ext cx="512932" cy="512932"/>
          </a:xfrm>
          <a:prstGeom prst="rect">
            <a:avLst/>
          </a:prstGeom>
        </p:spPr>
      </p:pic>
      <p:pic>
        <p:nvPicPr>
          <p:cNvPr id="240" name="Graphic 239">
            <a:extLst>
              <a:ext uri="{FF2B5EF4-FFF2-40B4-BE49-F238E27FC236}">
                <a16:creationId xmlns:a16="http://schemas.microsoft.com/office/drawing/2014/main" id="{2C616BF7-7F59-A445-EA37-B26FCB64063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1476046" y="1819588"/>
            <a:ext cx="512932" cy="512932"/>
          </a:xfrm>
          <a:prstGeom prst="rect">
            <a:avLst/>
          </a:prstGeom>
        </p:spPr>
      </p:pic>
      <p:pic>
        <p:nvPicPr>
          <p:cNvPr id="242" name="Graphic 241">
            <a:extLst>
              <a:ext uri="{FF2B5EF4-FFF2-40B4-BE49-F238E27FC236}">
                <a16:creationId xmlns:a16="http://schemas.microsoft.com/office/drawing/2014/main" id="{1A3D3737-9DC2-0243-3CE4-46E51BF65DF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00855" y="1819588"/>
            <a:ext cx="512932" cy="512932"/>
          </a:xfrm>
          <a:prstGeom prst="rect">
            <a:avLst/>
          </a:prstGeom>
        </p:spPr>
      </p:pic>
      <p:pic>
        <p:nvPicPr>
          <p:cNvPr id="244" name="Graphic 243">
            <a:extLst>
              <a:ext uri="{FF2B5EF4-FFF2-40B4-BE49-F238E27FC236}">
                <a16:creationId xmlns:a16="http://schemas.microsoft.com/office/drawing/2014/main" id="{2D8EBF52-F27F-B5BE-EB6F-1FAF4360837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589509" y="2581578"/>
            <a:ext cx="512932" cy="512932"/>
          </a:xfrm>
          <a:prstGeom prst="rect">
            <a:avLst/>
          </a:prstGeom>
        </p:spPr>
      </p:pic>
      <p:pic>
        <p:nvPicPr>
          <p:cNvPr id="246" name="Graphic 245">
            <a:extLst>
              <a:ext uri="{FF2B5EF4-FFF2-40B4-BE49-F238E27FC236}">
                <a16:creationId xmlns:a16="http://schemas.microsoft.com/office/drawing/2014/main" id="{41406F75-5411-C033-3340-8ABD83AC5A1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78162" y="2581578"/>
            <a:ext cx="512932" cy="512932"/>
          </a:xfrm>
          <a:prstGeom prst="rect">
            <a:avLst/>
          </a:prstGeom>
        </p:spPr>
      </p:pic>
      <p:pic>
        <p:nvPicPr>
          <p:cNvPr id="248" name="Graphic 247">
            <a:extLst>
              <a:ext uri="{FF2B5EF4-FFF2-40B4-BE49-F238E27FC236}">
                <a16:creationId xmlns:a16="http://schemas.microsoft.com/office/drawing/2014/main" id="{4B56854A-AA6A-A098-5CFC-66F5A1CE790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566815" y="2581578"/>
            <a:ext cx="512932" cy="512932"/>
          </a:xfrm>
          <a:prstGeom prst="rect">
            <a:avLst/>
          </a:prstGeom>
        </p:spPr>
      </p:pic>
      <p:pic>
        <p:nvPicPr>
          <p:cNvPr id="250" name="Graphic 249">
            <a:extLst>
              <a:ext uri="{FF2B5EF4-FFF2-40B4-BE49-F238E27FC236}">
                <a16:creationId xmlns:a16="http://schemas.microsoft.com/office/drawing/2014/main" id="{3BE788D3-CEEF-8435-5805-525EA66205CA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555469" y="2581578"/>
            <a:ext cx="512932" cy="512932"/>
          </a:xfrm>
          <a:prstGeom prst="rect">
            <a:avLst/>
          </a:prstGeom>
        </p:spPr>
      </p:pic>
      <p:pic>
        <p:nvPicPr>
          <p:cNvPr id="252" name="Graphic 251">
            <a:extLst>
              <a:ext uri="{FF2B5EF4-FFF2-40B4-BE49-F238E27FC236}">
                <a16:creationId xmlns:a16="http://schemas.microsoft.com/office/drawing/2014/main" id="{012BE4C6-64AF-3320-5953-EAD855264291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544122" y="2581578"/>
            <a:ext cx="512932" cy="512932"/>
          </a:xfrm>
          <a:prstGeom prst="rect">
            <a:avLst/>
          </a:prstGeom>
        </p:spPr>
      </p:pic>
      <p:pic>
        <p:nvPicPr>
          <p:cNvPr id="254" name="Graphic 253">
            <a:extLst>
              <a:ext uri="{FF2B5EF4-FFF2-40B4-BE49-F238E27FC236}">
                <a16:creationId xmlns:a16="http://schemas.microsoft.com/office/drawing/2014/main" id="{681C5C6B-2EED-7DC5-E1EB-6F97648791B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532775" y="2581578"/>
            <a:ext cx="512932" cy="512932"/>
          </a:xfrm>
          <a:prstGeom prst="rect">
            <a:avLst/>
          </a:prstGeom>
        </p:spPr>
      </p:pic>
      <p:pic>
        <p:nvPicPr>
          <p:cNvPr id="256" name="Graphic 255">
            <a:extLst>
              <a:ext uri="{FF2B5EF4-FFF2-40B4-BE49-F238E27FC236}">
                <a16:creationId xmlns:a16="http://schemas.microsoft.com/office/drawing/2014/main" id="{28F552A5-A283-0973-F0BE-3E6E0652649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521429" y="2581578"/>
            <a:ext cx="512932" cy="512932"/>
          </a:xfrm>
          <a:prstGeom prst="rect">
            <a:avLst/>
          </a:prstGeom>
        </p:spPr>
      </p:pic>
      <p:pic>
        <p:nvPicPr>
          <p:cNvPr id="258" name="Graphic 257">
            <a:extLst>
              <a:ext uri="{FF2B5EF4-FFF2-40B4-BE49-F238E27FC236}">
                <a16:creationId xmlns:a16="http://schemas.microsoft.com/office/drawing/2014/main" id="{40778278-A213-50ED-C4F8-9A8CC78AE23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510082" y="2581578"/>
            <a:ext cx="512932" cy="512932"/>
          </a:xfrm>
          <a:prstGeom prst="rect">
            <a:avLst/>
          </a:prstGeom>
        </p:spPr>
      </p:pic>
      <p:pic>
        <p:nvPicPr>
          <p:cNvPr id="260" name="Graphic 259">
            <a:extLst>
              <a:ext uri="{FF2B5EF4-FFF2-40B4-BE49-F238E27FC236}">
                <a16:creationId xmlns:a16="http://schemas.microsoft.com/office/drawing/2014/main" id="{29EF79F3-C5DF-139F-D761-2CDBBD3D79ED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498735" y="2581578"/>
            <a:ext cx="512932" cy="512932"/>
          </a:xfrm>
          <a:prstGeom prst="rect">
            <a:avLst/>
          </a:prstGeom>
        </p:spPr>
      </p:pic>
      <p:pic>
        <p:nvPicPr>
          <p:cNvPr id="262" name="Graphic 261">
            <a:extLst>
              <a:ext uri="{FF2B5EF4-FFF2-40B4-BE49-F238E27FC236}">
                <a16:creationId xmlns:a16="http://schemas.microsoft.com/office/drawing/2014/main" id="{E78DFCE0-9025-F15E-54DC-5293EEA40FB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0487389" y="2581578"/>
            <a:ext cx="512932" cy="512932"/>
          </a:xfrm>
          <a:prstGeom prst="rect">
            <a:avLst/>
          </a:prstGeom>
        </p:spPr>
      </p:pic>
      <p:pic>
        <p:nvPicPr>
          <p:cNvPr id="264" name="Graphic 263">
            <a:extLst>
              <a:ext uri="{FF2B5EF4-FFF2-40B4-BE49-F238E27FC236}">
                <a16:creationId xmlns:a16="http://schemas.microsoft.com/office/drawing/2014/main" id="{83F94914-3A71-B8F7-1C7F-F49530427A4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1476046" y="2581578"/>
            <a:ext cx="512932" cy="512932"/>
          </a:xfrm>
          <a:prstGeom prst="rect">
            <a:avLst/>
          </a:prstGeom>
        </p:spPr>
      </p:pic>
      <p:pic>
        <p:nvPicPr>
          <p:cNvPr id="266" name="Graphic 265">
            <a:extLst>
              <a:ext uri="{FF2B5EF4-FFF2-40B4-BE49-F238E27FC236}">
                <a16:creationId xmlns:a16="http://schemas.microsoft.com/office/drawing/2014/main" id="{A7881777-1D8A-D041-210B-C82CE6021CFB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00855" y="2581578"/>
            <a:ext cx="512932" cy="512932"/>
          </a:xfrm>
          <a:prstGeom prst="rect">
            <a:avLst/>
          </a:prstGeom>
        </p:spPr>
      </p:pic>
      <p:pic>
        <p:nvPicPr>
          <p:cNvPr id="268" name="Graphic 267">
            <a:extLst>
              <a:ext uri="{FF2B5EF4-FFF2-40B4-BE49-F238E27FC236}">
                <a16:creationId xmlns:a16="http://schemas.microsoft.com/office/drawing/2014/main" id="{C3EB09E0-03B7-3F68-90B4-ACF28791D99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00855" y="3343568"/>
            <a:ext cx="512932" cy="512932"/>
          </a:xfrm>
          <a:prstGeom prst="rect">
            <a:avLst/>
          </a:prstGeom>
        </p:spPr>
      </p:pic>
      <p:pic>
        <p:nvPicPr>
          <p:cNvPr id="270" name="Graphic 269">
            <a:extLst>
              <a:ext uri="{FF2B5EF4-FFF2-40B4-BE49-F238E27FC236}">
                <a16:creationId xmlns:a16="http://schemas.microsoft.com/office/drawing/2014/main" id="{9A85360E-1FDF-FF02-998C-223A393A4AF8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589509" y="3343568"/>
            <a:ext cx="512932" cy="512932"/>
          </a:xfrm>
          <a:prstGeom prst="rect">
            <a:avLst/>
          </a:prstGeom>
        </p:spPr>
      </p:pic>
      <p:pic>
        <p:nvPicPr>
          <p:cNvPr id="272" name="Graphic 271">
            <a:extLst>
              <a:ext uri="{FF2B5EF4-FFF2-40B4-BE49-F238E27FC236}">
                <a16:creationId xmlns:a16="http://schemas.microsoft.com/office/drawing/2014/main" id="{2221C9C4-4D26-44A1-5957-098DF4EC2B68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578162" y="3343568"/>
            <a:ext cx="512932" cy="512932"/>
          </a:xfrm>
          <a:prstGeom prst="rect">
            <a:avLst/>
          </a:prstGeom>
        </p:spPr>
      </p:pic>
      <p:pic>
        <p:nvPicPr>
          <p:cNvPr id="274" name="Graphic 273">
            <a:extLst>
              <a:ext uri="{FF2B5EF4-FFF2-40B4-BE49-F238E27FC236}">
                <a16:creationId xmlns:a16="http://schemas.microsoft.com/office/drawing/2014/main" id="{5C036F69-09FE-3618-8CF2-433CFB8B7F4D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566815" y="3343568"/>
            <a:ext cx="512932" cy="512932"/>
          </a:xfrm>
          <a:prstGeom prst="rect">
            <a:avLst/>
          </a:prstGeom>
        </p:spPr>
      </p:pic>
      <p:pic>
        <p:nvPicPr>
          <p:cNvPr id="276" name="Graphic 275">
            <a:extLst>
              <a:ext uri="{FF2B5EF4-FFF2-40B4-BE49-F238E27FC236}">
                <a16:creationId xmlns:a16="http://schemas.microsoft.com/office/drawing/2014/main" id="{B0B6AD8A-7779-AFE8-E386-D249C9C3C00E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555469" y="3343568"/>
            <a:ext cx="512932" cy="512932"/>
          </a:xfrm>
          <a:prstGeom prst="rect">
            <a:avLst/>
          </a:prstGeom>
        </p:spPr>
      </p:pic>
      <p:pic>
        <p:nvPicPr>
          <p:cNvPr id="278" name="Graphic 277">
            <a:extLst>
              <a:ext uri="{FF2B5EF4-FFF2-40B4-BE49-F238E27FC236}">
                <a16:creationId xmlns:a16="http://schemas.microsoft.com/office/drawing/2014/main" id="{F9F325C7-7878-601A-01CC-407336184293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544122" y="3343568"/>
            <a:ext cx="512932" cy="512932"/>
          </a:xfrm>
          <a:prstGeom prst="rect">
            <a:avLst/>
          </a:prstGeom>
        </p:spPr>
      </p:pic>
      <p:pic>
        <p:nvPicPr>
          <p:cNvPr id="280" name="Graphic 279">
            <a:extLst>
              <a:ext uri="{FF2B5EF4-FFF2-40B4-BE49-F238E27FC236}">
                <a16:creationId xmlns:a16="http://schemas.microsoft.com/office/drawing/2014/main" id="{49F8246A-3F48-FE2B-89D2-741BEC85C698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6532775" y="3343568"/>
            <a:ext cx="512932" cy="512932"/>
          </a:xfrm>
          <a:prstGeom prst="rect">
            <a:avLst/>
          </a:prstGeom>
        </p:spPr>
      </p:pic>
      <p:pic>
        <p:nvPicPr>
          <p:cNvPr id="282" name="Graphic 281">
            <a:extLst>
              <a:ext uri="{FF2B5EF4-FFF2-40B4-BE49-F238E27FC236}">
                <a16:creationId xmlns:a16="http://schemas.microsoft.com/office/drawing/2014/main" id="{016E8B92-CED9-3103-A600-6C1D6C35FDDD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7521429" y="3343568"/>
            <a:ext cx="512932" cy="512932"/>
          </a:xfrm>
          <a:prstGeom prst="rect">
            <a:avLst/>
          </a:prstGeom>
        </p:spPr>
      </p:pic>
      <p:pic>
        <p:nvPicPr>
          <p:cNvPr id="284" name="Graphic 283">
            <a:extLst>
              <a:ext uri="{FF2B5EF4-FFF2-40B4-BE49-F238E27FC236}">
                <a16:creationId xmlns:a16="http://schemas.microsoft.com/office/drawing/2014/main" id="{75E0BEF2-43ED-D9D5-E361-CBEA68B5C03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8510082" y="3343568"/>
            <a:ext cx="512932" cy="512932"/>
          </a:xfrm>
          <a:prstGeom prst="rect">
            <a:avLst/>
          </a:prstGeom>
        </p:spPr>
      </p:pic>
      <p:pic>
        <p:nvPicPr>
          <p:cNvPr id="286" name="Graphic 285">
            <a:extLst>
              <a:ext uri="{FF2B5EF4-FFF2-40B4-BE49-F238E27FC236}">
                <a16:creationId xmlns:a16="http://schemas.microsoft.com/office/drawing/2014/main" id="{75C239EC-F36E-D450-2BC1-727594C3E2DA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9498735" y="3343568"/>
            <a:ext cx="512932" cy="512932"/>
          </a:xfrm>
          <a:prstGeom prst="rect">
            <a:avLst/>
          </a:prstGeom>
        </p:spPr>
      </p:pic>
      <p:pic>
        <p:nvPicPr>
          <p:cNvPr id="288" name="Graphic 287">
            <a:extLst>
              <a:ext uri="{FF2B5EF4-FFF2-40B4-BE49-F238E27FC236}">
                <a16:creationId xmlns:a16="http://schemas.microsoft.com/office/drawing/2014/main" id="{BFE94C23-2239-73C6-9CCF-C1CEFF452737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11476046" y="3343568"/>
            <a:ext cx="512932" cy="512932"/>
          </a:xfrm>
          <a:prstGeom prst="rect">
            <a:avLst/>
          </a:prstGeom>
        </p:spPr>
      </p:pic>
      <p:pic>
        <p:nvPicPr>
          <p:cNvPr id="290" name="Graphic 289">
            <a:extLst>
              <a:ext uri="{FF2B5EF4-FFF2-40B4-BE49-F238E27FC236}">
                <a16:creationId xmlns:a16="http://schemas.microsoft.com/office/drawing/2014/main" id="{A2139233-2E2A-D1F6-FB64-A84B70EBB97F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10487389" y="3343568"/>
            <a:ext cx="512932" cy="512932"/>
          </a:xfrm>
          <a:prstGeom prst="rect">
            <a:avLst/>
          </a:prstGeom>
        </p:spPr>
      </p:pic>
      <p:pic>
        <p:nvPicPr>
          <p:cNvPr id="292" name="Graphic 291">
            <a:extLst>
              <a:ext uri="{FF2B5EF4-FFF2-40B4-BE49-F238E27FC236}">
                <a16:creationId xmlns:a16="http://schemas.microsoft.com/office/drawing/2014/main" id="{8250CA05-DCBB-FEE3-7B20-FDF51C414F2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00855" y="4089206"/>
            <a:ext cx="512932" cy="512932"/>
          </a:xfrm>
          <a:prstGeom prst="rect">
            <a:avLst/>
          </a:prstGeom>
        </p:spPr>
      </p:pic>
      <p:pic>
        <p:nvPicPr>
          <p:cNvPr id="294" name="Graphic 293">
            <a:extLst>
              <a:ext uri="{FF2B5EF4-FFF2-40B4-BE49-F238E27FC236}">
                <a16:creationId xmlns:a16="http://schemas.microsoft.com/office/drawing/2014/main" id="{3F87B85A-8D2D-7404-5D22-76F2F99D834E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589509" y="4089206"/>
            <a:ext cx="512932" cy="512932"/>
          </a:xfrm>
          <a:prstGeom prst="rect">
            <a:avLst/>
          </a:prstGeom>
        </p:spPr>
      </p:pic>
      <p:pic>
        <p:nvPicPr>
          <p:cNvPr id="296" name="Graphic 295">
            <a:extLst>
              <a:ext uri="{FF2B5EF4-FFF2-40B4-BE49-F238E27FC236}">
                <a16:creationId xmlns:a16="http://schemas.microsoft.com/office/drawing/2014/main" id="{3AA7D9B7-7112-0455-8169-A7E1D42F02D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578162" y="4089206"/>
            <a:ext cx="512932" cy="512932"/>
          </a:xfrm>
          <a:prstGeom prst="rect">
            <a:avLst/>
          </a:prstGeom>
        </p:spPr>
      </p:pic>
      <p:pic>
        <p:nvPicPr>
          <p:cNvPr id="298" name="Graphic 297">
            <a:extLst>
              <a:ext uri="{FF2B5EF4-FFF2-40B4-BE49-F238E27FC236}">
                <a16:creationId xmlns:a16="http://schemas.microsoft.com/office/drawing/2014/main" id="{8007CBBC-2549-7C0B-9A82-DCB4BB63E30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3566815" y="4089206"/>
            <a:ext cx="512932" cy="512932"/>
          </a:xfrm>
          <a:prstGeom prst="rect">
            <a:avLst/>
          </a:prstGeom>
        </p:spPr>
      </p:pic>
      <p:pic>
        <p:nvPicPr>
          <p:cNvPr id="300" name="Graphic 299">
            <a:extLst>
              <a:ext uri="{FF2B5EF4-FFF2-40B4-BE49-F238E27FC236}">
                <a16:creationId xmlns:a16="http://schemas.microsoft.com/office/drawing/2014/main" id="{A94D5D2F-CDFA-A1AA-A520-CE88F4B8A0D3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4555469" y="4089206"/>
            <a:ext cx="512932" cy="512932"/>
          </a:xfrm>
          <a:prstGeom prst="rect">
            <a:avLst/>
          </a:prstGeom>
        </p:spPr>
      </p:pic>
      <p:pic>
        <p:nvPicPr>
          <p:cNvPr id="302" name="Graphic 301">
            <a:extLst>
              <a:ext uri="{FF2B5EF4-FFF2-40B4-BE49-F238E27FC236}">
                <a16:creationId xmlns:a16="http://schemas.microsoft.com/office/drawing/2014/main" id="{0AC2A1AA-4469-488D-A0E9-F8AE8E38B863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5544122" y="4089206"/>
            <a:ext cx="512932" cy="512932"/>
          </a:xfrm>
          <a:prstGeom prst="rect">
            <a:avLst/>
          </a:prstGeom>
        </p:spPr>
      </p:pic>
      <p:pic>
        <p:nvPicPr>
          <p:cNvPr id="304" name="Graphic 303">
            <a:extLst>
              <a:ext uri="{FF2B5EF4-FFF2-40B4-BE49-F238E27FC236}">
                <a16:creationId xmlns:a16="http://schemas.microsoft.com/office/drawing/2014/main" id="{2324E62E-EA18-480D-A16F-2A930B8F2CB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6532775" y="4089206"/>
            <a:ext cx="512932" cy="512932"/>
          </a:xfrm>
          <a:prstGeom prst="rect">
            <a:avLst/>
          </a:prstGeom>
        </p:spPr>
      </p:pic>
      <p:pic>
        <p:nvPicPr>
          <p:cNvPr id="306" name="Graphic 305">
            <a:extLst>
              <a:ext uri="{FF2B5EF4-FFF2-40B4-BE49-F238E27FC236}">
                <a16:creationId xmlns:a16="http://schemas.microsoft.com/office/drawing/2014/main" id="{0BAF5DC1-F92F-EE06-80BE-CAB188CD9073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7521429" y="4089206"/>
            <a:ext cx="512932" cy="512932"/>
          </a:xfrm>
          <a:prstGeom prst="rect">
            <a:avLst/>
          </a:prstGeom>
        </p:spPr>
      </p:pic>
      <p:pic>
        <p:nvPicPr>
          <p:cNvPr id="308" name="Graphic 307">
            <a:extLst>
              <a:ext uri="{FF2B5EF4-FFF2-40B4-BE49-F238E27FC236}">
                <a16:creationId xmlns:a16="http://schemas.microsoft.com/office/drawing/2014/main" id="{27AF20D0-81F5-5A7D-D026-D33ACE07F66A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8510082" y="4089206"/>
            <a:ext cx="512932" cy="512932"/>
          </a:xfrm>
          <a:prstGeom prst="rect">
            <a:avLst/>
          </a:prstGeom>
        </p:spPr>
      </p:pic>
      <p:pic>
        <p:nvPicPr>
          <p:cNvPr id="310" name="Graphic 309">
            <a:extLst>
              <a:ext uri="{FF2B5EF4-FFF2-40B4-BE49-F238E27FC236}">
                <a16:creationId xmlns:a16="http://schemas.microsoft.com/office/drawing/2014/main" id="{A324786C-D29D-925D-27CE-6D5FAA7142FE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1476046" y="4089206"/>
            <a:ext cx="512932" cy="512932"/>
          </a:xfrm>
          <a:prstGeom prst="rect">
            <a:avLst/>
          </a:prstGeom>
        </p:spPr>
      </p:pic>
      <p:pic>
        <p:nvPicPr>
          <p:cNvPr id="312" name="Graphic 311">
            <a:extLst>
              <a:ext uri="{FF2B5EF4-FFF2-40B4-BE49-F238E27FC236}">
                <a16:creationId xmlns:a16="http://schemas.microsoft.com/office/drawing/2014/main" id="{A26323DB-BCA1-2902-2331-12FAB9BAE924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498735" y="4089206"/>
            <a:ext cx="512932" cy="512932"/>
          </a:xfrm>
          <a:prstGeom prst="rect">
            <a:avLst/>
          </a:prstGeom>
        </p:spPr>
      </p:pic>
      <p:pic>
        <p:nvPicPr>
          <p:cNvPr id="314" name="Graphic 313">
            <a:extLst>
              <a:ext uri="{FF2B5EF4-FFF2-40B4-BE49-F238E27FC236}">
                <a16:creationId xmlns:a16="http://schemas.microsoft.com/office/drawing/2014/main" id="{33AC8A9D-1AA0-9E49-2E60-E954496DE29F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0487389" y="4089206"/>
            <a:ext cx="512932" cy="512932"/>
          </a:xfrm>
          <a:prstGeom prst="rect">
            <a:avLst/>
          </a:prstGeom>
        </p:spPr>
      </p:pic>
      <p:pic>
        <p:nvPicPr>
          <p:cNvPr id="316" name="Graphic 315">
            <a:extLst>
              <a:ext uri="{FF2B5EF4-FFF2-40B4-BE49-F238E27FC236}">
                <a16:creationId xmlns:a16="http://schemas.microsoft.com/office/drawing/2014/main" id="{A9FF307B-11C4-1C02-7BAB-C4F5264FB268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600855" y="4834844"/>
            <a:ext cx="512932" cy="512932"/>
          </a:xfrm>
          <a:prstGeom prst="rect">
            <a:avLst/>
          </a:prstGeom>
        </p:spPr>
      </p:pic>
      <p:pic>
        <p:nvPicPr>
          <p:cNvPr id="318" name="Graphic 317">
            <a:extLst>
              <a:ext uri="{FF2B5EF4-FFF2-40B4-BE49-F238E27FC236}">
                <a16:creationId xmlns:a16="http://schemas.microsoft.com/office/drawing/2014/main" id="{568945A4-FABF-922B-AED1-0407D67F7388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589509" y="4834844"/>
            <a:ext cx="512932" cy="512932"/>
          </a:xfrm>
          <a:prstGeom prst="rect">
            <a:avLst/>
          </a:prstGeom>
        </p:spPr>
      </p:pic>
      <p:pic>
        <p:nvPicPr>
          <p:cNvPr id="320" name="Graphic 319">
            <a:extLst>
              <a:ext uri="{FF2B5EF4-FFF2-40B4-BE49-F238E27FC236}">
                <a16:creationId xmlns:a16="http://schemas.microsoft.com/office/drawing/2014/main" id="{BB291E96-890C-5577-34EE-7307CCA396BE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578162" y="4834844"/>
            <a:ext cx="512932" cy="512932"/>
          </a:xfrm>
          <a:prstGeom prst="rect">
            <a:avLst/>
          </a:prstGeom>
        </p:spPr>
      </p:pic>
      <p:pic>
        <p:nvPicPr>
          <p:cNvPr id="322" name="Graphic 321">
            <a:extLst>
              <a:ext uri="{FF2B5EF4-FFF2-40B4-BE49-F238E27FC236}">
                <a16:creationId xmlns:a16="http://schemas.microsoft.com/office/drawing/2014/main" id="{3E56B2F0-4655-8FC0-4C69-BC68003EFDC9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3566815" y="4834844"/>
            <a:ext cx="512932" cy="512932"/>
          </a:xfrm>
          <a:prstGeom prst="rect">
            <a:avLst/>
          </a:prstGeom>
        </p:spPr>
      </p:pic>
      <p:pic>
        <p:nvPicPr>
          <p:cNvPr id="324" name="Graphic 323">
            <a:extLst>
              <a:ext uri="{FF2B5EF4-FFF2-40B4-BE49-F238E27FC236}">
                <a16:creationId xmlns:a16="http://schemas.microsoft.com/office/drawing/2014/main" id="{99EC6264-0BE3-0E6A-277C-69EBA907EE8B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4555469" y="4834844"/>
            <a:ext cx="512932" cy="512932"/>
          </a:xfrm>
          <a:prstGeom prst="rect">
            <a:avLst/>
          </a:prstGeom>
        </p:spPr>
      </p:pic>
      <p:pic>
        <p:nvPicPr>
          <p:cNvPr id="326" name="Graphic 325">
            <a:extLst>
              <a:ext uri="{FF2B5EF4-FFF2-40B4-BE49-F238E27FC236}">
                <a16:creationId xmlns:a16="http://schemas.microsoft.com/office/drawing/2014/main" id="{7097E4E1-22A0-0188-96FF-6C9D92EF0407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5544122" y="4834844"/>
            <a:ext cx="512932" cy="512932"/>
          </a:xfrm>
          <a:prstGeom prst="rect">
            <a:avLst/>
          </a:prstGeom>
        </p:spPr>
      </p:pic>
      <p:pic>
        <p:nvPicPr>
          <p:cNvPr id="328" name="Graphic 327">
            <a:extLst>
              <a:ext uri="{FF2B5EF4-FFF2-40B4-BE49-F238E27FC236}">
                <a16:creationId xmlns:a16="http://schemas.microsoft.com/office/drawing/2014/main" id="{47A620FD-7AB6-A828-3311-935D606692F5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6532775" y="4834844"/>
            <a:ext cx="512932" cy="512932"/>
          </a:xfrm>
          <a:prstGeom prst="rect">
            <a:avLst/>
          </a:prstGeom>
        </p:spPr>
      </p:pic>
      <p:pic>
        <p:nvPicPr>
          <p:cNvPr id="330" name="Graphic 329">
            <a:extLst>
              <a:ext uri="{FF2B5EF4-FFF2-40B4-BE49-F238E27FC236}">
                <a16:creationId xmlns:a16="http://schemas.microsoft.com/office/drawing/2014/main" id="{9DFD6D2C-20A1-7ABB-21F0-ABE5C02EF7D9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7521429" y="4834844"/>
            <a:ext cx="512932" cy="512932"/>
          </a:xfrm>
          <a:prstGeom prst="rect">
            <a:avLst/>
          </a:prstGeom>
        </p:spPr>
      </p:pic>
      <p:pic>
        <p:nvPicPr>
          <p:cNvPr id="332" name="Graphic 331">
            <a:extLst>
              <a:ext uri="{FF2B5EF4-FFF2-40B4-BE49-F238E27FC236}">
                <a16:creationId xmlns:a16="http://schemas.microsoft.com/office/drawing/2014/main" id="{BBBD8CF7-5CB4-6DA3-6B1A-EA08A0BA9A2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138"/>
              </a:ext>
            </a:extLst>
          </a:blip>
          <a:stretch>
            <a:fillRect/>
          </a:stretch>
        </p:blipFill>
        <p:spPr>
          <a:xfrm>
            <a:off x="8510082" y="4834844"/>
            <a:ext cx="512932" cy="512932"/>
          </a:xfrm>
          <a:prstGeom prst="rect">
            <a:avLst/>
          </a:prstGeom>
        </p:spPr>
      </p:pic>
      <p:pic>
        <p:nvPicPr>
          <p:cNvPr id="334" name="Graphic 333">
            <a:extLst>
              <a:ext uri="{FF2B5EF4-FFF2-40B4-BE49-F238E27FC236}">
                <a16:creationId xmlns:a16="http://schemas.microsoft.com/office/drawing/2014/main" id="{58B57CCA-7EE1-F59E-684E-FCC0ED73694C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96DAC541-7B7A-43D3-8B79-37D633B846F1}">
                <asvg:svgBlip xmlns:asvg="http://schemas.microsoft.com/office/drawing/2016/SVG/main" r:embed="rId140"/>
              </a:ext>
            </a:extLst>
          </a:blip>
          <a:stretch>
            <a:fillRect/>
          </a:stretch>
        </p:blipFill>
        <p:spPr>
          <a:xfrm>
            <a:off x="11476046" y="4834844"/>
            <a:ext cx="512932" cy="512932"/>
          </a:xfrm>
          <a:prstGeom prst="rect">
            <a:avLst/>
          </a:prstGeom>
        </p:spPr>
      </p:pic>
      <p:pic>
        <p:nvPicPr>
          <p:cNvPr id="336" name="Graphic 335">
            <a:extLst>
              <a:ext uri="{FF2B5EF4-FFF2-40B4-BE49-F238E27FC236}">
                <a16:creationId xmlns:a16="http://schemas.microsoft.com/office/drawing/2014/main" id="{FD4DDABC-6A8A-E8CD-CE5F-CD0AB8F9ED12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96DAC541-7B7A-43D3-8B79-37D633B846F1}">
                <asvg:svgBlip xmlns:asvg="http://schemas.microsoft.com/office/drawing/2016/SVG/main" r:embed="rId142"/>
              </a:ext>
            </a:extLst>
          </a:blip>
          <a:stretch>
            <a:fillRect/>
          </a:stretch>
        </p:blipFill>
        <p:spPr>
          <a:xfrm>
            <a:off x="9498735" y="4834844"/>
            <a:ext cx="512932" cy="512932"/>
          </a:xfrm>
          <a:prstGeom prst="rect">
            <a:avLst/>
          </a:prstGeom>
        </p:spPr>
      </p:pic>
      <p:pic>
        <p:nvPicPr>
          <p:cNvPr id="338" name="Graphic 337">
            <a:extLst>
              <a:ext uri="{FF2B5EF4-FFF2-40B4-BE49-F238E27FC236}">
                <a16:creationId xmlns:a16="http://schemas.microsoft.com/office/drawing/2014/main" id="{42911BC4-CEE6-4437-E533-BCDABD0156BF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96DAC541-7B7A-43D3-8B79-37D633B846F1}">
                <asvg:svgBlip xmlns:asvg="http://schemas.microsoft.com/office/drawing/2016/SVG/main" r:embed="rId144"/>
              </a:ext>
            </a:extLst>
          </a:blip>
          <a:stretch>
            <a:fillRect/>
          </a:stretch>
        </p:blipFill>
        <p:spPr>
          <a:xfrm>
            <a:off x="10487389" y="4834844"/>
            <a:ext cx="512932" cy="512932"/>
          </a:xfrm>
          <a:prstGeom prst="rect">
            <a:avLst/>
          </a:prstGeom>
        </p:spPr>
      </p:pic>
      <p:pic>
        <p:nvPicPr>
          <p:cNvPr id="340" name="Graphic 339">
            <a:extLst>
              <a:ext uri="{FF2B5EF4-FFF2-40B4-BE49-F238E27FC236}">
                <a16:creationId xmlns:a16="http://schemas.microsoft.com/office/drawing/2014/main" id="{52385504-61FD-E0CB-A24B-3CF3DDA54E6E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96DAC541-7B7A-43D3-8B79-37D633B846F1}">
                <asvg:svgBlip xmlns:asvg="http://schemas.microsoft.com/office/drawing/2016/SVG/main" r:embed="rId146"/>
              </a:ext>
            </a:extLst>
          </a:blip>
          <a:stretch>
            <a:fillRect/>
          </a:stretch>
        </p:blipFill>
        <p:spPr>
          <a:xfrm>
            <a:off x="600855" y="5581777"/>
            <a:ext cx="512932" cy="512932"/>
          </a:xfrm>
          <a:prstGeom prst="rect">
            <a:avLst/>
          </a:prstGeom>
        </p:spPr>
      </p:pic>
      <p:pic>
        <p:nvPicPr>
          <p:cNvPr id="342" name="Graphic 341">
            <a:extLst>
              <a:ext uri="{FF2B5EF4-FFF2-40B4-BE49-F238E27FC236}">
                <a16:creationId xmlns:a16="http://schemas.microsoft.com/office/drawing/2014/main" id="{1270CD72-5F01-7E9F-ABEF-4624F6FB2FA6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96DAC541-7B7A-43D3-8B79-37D633B846F1}">
                <asvg:svgBlip xmlns:asvg="http://schemas.microsoft.com/office/drawing/2016/SVG/main" r:embed="rId148"/>
              </a:ext>
            </a:extLst>
          </a:blip>
          <a:stretch>
            <a:fillRect/>
          </a:stretch>
        </p:blipFill>
        <p:spPr>
          <a:xfrm>
            <a:off x="1589509" y="5581777"/>
            <a:ext cx="512932" cy="512932"/>
          </a:xfrm>
          <a:prstGeom prst="rect">
            <a:avLst/>
          </a:prstGeom>
        </p:spPr>
      </p:pic>
      <p:pic>
        <p:nvPicPr>
          <p:cNvPr id="344" name="Graphic 343">
            <a:extLst>
              <a:ext uri="{FF2B5EF4-FFF2-40B4-BE49-F238E27FC236}">
                <a16:creationId xmlns:a16="http://schemas.microsoft.com/office/drawing/2014/main" id="{AD91BA73-3A75-C41A-497E-8CE9234DCB69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96DAC541-7B7A-43D3-8B79-37D633B846F1}">
                <asvg:svgBlip xmlns:asvg="http://schemas.microsoft.com/office/drawing/2016/SVG/main" r:embed="rId150"/>
              </a:ext>
            </a:extLst>
          </a:blip>
          <a:stretch>
            <a:fillRect/>
          </a:stretch>
        </p:blipFill>
        <p:spPr>
          <a:xfrm>
            <a:off x="2578162" y="5581777"/>
            <a:ext cx="512932" cy="512932"/>
          </a:xfrm>
          <a:prstGeom prst="rect">
            <a:avLst/>
          </a:prstGeom>
        </p:spPr>
      </p:pic>
      <p:pic>
        <p:nvPicPr>
          <p:cNvPr id="346" name="Graphic 345">
            <a:extLst>
              <a:ext uri="{FF2B5EF4-FFF2-40B4-BE49-F238E27FC236}">
                <a16:creationId xmlns:a16="http://schemas.microsoft.com/office/drawing/2014/main" id="{575A410D-FBD7-65A1-F670-1A8FD2BFF7BC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96DAC541-7B7A-43D3-8B79-37D633B846F1}">
                <asvg:svgBlip xmlns:asvg="http://schemas.microsoft.com/office/drawing/2016/SVG/main" r:embed="rId152"/>
              </a:ext>
            </a:extLst>
          </a:blip>
          <a:stretch>
            <a:fillRect/>
          </a:stretch>
        </p:blipFill>
        <p:spPr>
          <a:xfrm>
            <a:off x="3566815" y="5581777"/>
            <a:ext cx="512932" cy="512932"/>
          </a:xfrm>
          <a:prstGeom prst="rect">
            <a:avLst/>
          </a:prstGeom>
        </p:spPr>
      </p:pic>
      <p:pic>
        <p:nvPicPr>
          <p:cNvPr id="348" name="Graphic 347">
            <a:extLst>
              <a:ext uri="{FF2B5EF4-FFF2-40B4-BE49-F238E27FC236}">
                <a16:creationId xmlns:a16="http://schemas.microsoft.com/office/drawing/2014/main" id="{A14DD307-6AF5-6587-9AB3-9181BF2EB5AA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96DAC541-7B7A-43D3-8B79-37D633B846F1}">
                <asvg:svgBlip xmlns:asvg="http://schemas.microsoft.com/office/drawing/2016/SVG/main" r:embed="rId154"/>
              </a:ext>
            </a:extLst>
          </a:blip>
          <a:stretch>
            <a:fillRect/>
          </a:stretch>
        </p:blipFill>
        <p:spPr>
          <a:xfrm>
            <a:off x="4555469" y="5581777"/>
            <a:ext cx="512932" cy="512932"/>
          </a:xfrm>
          <a:prstGeom prst="rect">
            <a:avLst/>
          </a:prstGeom>
        </p:spPr>
      </p:pic>
      <p:pic>
        <p:nvPicPr>
          <p:cNvPr id="350" name="Graphic 349">
            <a:extLst>
              <a:ext uri="{FF2B5EF4-FFF2-40B4-BE49-F238E27FC236}">
                <a16:creationId xmlns:a16="http://schemas.microsoft.com/office/drawing/2014/main" id="{DC73D1B9-1A6D-2AAE-650C-4B14DF68D2D1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96DAC541-7B7A-43D3-8B79-37D633B846F1}">
                <asvg:svgBlip xmlns:asvg="http://schemas.microsoft.com/office/drawing/2016/SVG/main" r:embed="rId156"/>
              </a:ext>
            </a:extLst>
          </a:blip>
          <a:stretch>
            <a:fillRect/>
          </a:stretch>
        </p:blipFill>
        <p:spPr>
          <a:xfrm>
            <a:off x="5544122" y="5581777"/>
            <a:ext cx="512932" cy="512932"/>
          </a:xfrm>
          <a:prstGeom prst="rect">
            <a:avLst/>
          </a:prstGeom>
        </p:spPr>
      </p:pic>
      <p:pic>
        <p:nvPicPr>
          <p:cNvPr id="352" name="Graphic 351">
            <a:extLst>
              <a:ext uri="{FF2B5EF4-FFF2-40B4-BE49-F238E27FC236}">
                <a16:creationId xmlns:a16="http://schemas.microsoft.com/office/drawing/2014/main" id="{4C9A6B44-4677-C46D-F6CE-4D3075E95B7D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96DAC541-7B7A-43D3-8B79-37D633B846F1}">
                <asvg:svgBlip xmlns:asvg="http://schemas.microsoft.com/office/drawing/2016/SVG/main" r:embed="rId158"/>
              </a:ext>
            </a:extLst>
          </a:blip>
          <a:stretch>
            <a:fillRect/>
          </a:stretch>
        </p:blipFill>
        <p:spPr>
          <a:xfrm>
            <a:off x="6532775" y="5581777"/>
            <a:ext cx="512932" cy="512932"/>
          </a:xfrm>
          <a:prstGeom prst="rect">
            <a:avLst/>
          </a:prstGeom>
        </p:spPr>
      </p:pic>
      <p:pic>
        <p:nvPicPr>
          <p:cNvPr id="354" name="Graphic 353">
            <a:extLst>
              <a:ext uri="{FF2B5EF4-FFF2-40B4-BE49-F238E27FC236}">
                <a16:creationId xmlns:a16="http://schemas.microsoft.com/office/drawing/2014/main" id="{9F0B0001-E731-34C6-F29D-E9F65C1C6F55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96DAC541-7B7A-43D3-8B79-37D633B846F1}">
                <asvg:svgBlip xmlns:asvg="http://schemas.microsoft.com/office/drawing/2016/SVG/main" r:embed="rId160"/>
              </a:ext>
            </a:extLst>
          </a:blip>
          <a:stretch>
            <a:fillRect/>
          </a:stretch>
        </p:blipFill>
        <p:spPr>
          <a:xfrm>
            <a:off x="7521429" y="5581777"/>
            <a:ext cx="512932" cy="512932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4E47A2BD-9A4F-9CD6-4D4C-2FE35275F636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96DAC541-7B7A-43D3-8B79-37D633B846F1}">
                <asvg:svgBlip xmlns:asvg="http://schemas.microsoft.com/office/drawing/2016/SVG/main" r:embed="rId162"/>
              </a:ext>
            </a:extLst>
          </a:blip>
          <a:stretch>
            <a:fillRect/>
          </a:stretch>
        </p:blipFill>
        <p:spPr>
          <a:xfrm>
            <a:off x="8510082" y="5581777"/>
            <a:ext cx="512932" cy="512932"/>
          </a:xfrm>
          <a:prstGeom prst="rect">
            <a:avLst/>
          </a:prstGeom>
        </p:spPr>
      </p:pic>
      <p:pic>
        <p:nvPicPr>
          <p:cNvPr id="358" name="Graphic 357">
            <a:extLst>
              <a:ext uri="{FF2B5EF4-FFF2-40B4-BE49-F238E27FC236}">
                <a16:creationId xmlns:a16="http://schemas.microsoft.com/office/drawing/2014/main" id="{BB932BE9-2BA0-ABE7-BA6F-DE4487AA3371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96DAC541-7B7A-43D3-8B79-37D633B846F1}">
                <asvg:svgBlip xmlns:asvg="http://schemas.microsoft.com/office/drawing/2016/SVG/main" r:embed="rId164"/>
              </a:ext>
            </a:extLst>
          </a:blip>
          <a:stretch>
            <a:fillRect/>
          </a:stretch>
        </p:blipFill>
        <p:spPr>
          <a:xfrm>
            <a:off x="9498735" y="5581777"/>
            <a:ext cx="512932" cy="512932"/>
          </a:xfrm>
          <a:prstGeom prst="rect">
            <a:avLst/>
          </a:prstGeom>
        </p:spPr>
      </p:pic>
      <p:pic>
        <p:nvPicPr>
          <p:cNvPr id="360" name="Graphic 359">
            <a:extLst>
              <a:ext uri="{FF2B5EF4-FFF2-40B4-BE49-F238E27FC236}">
                <a16:creationId xmlns:a16="http://schemas.microsoft.com/office/drawing/2014/main" id="{1A2C6BC9-B26B-A1E2-F331-371E8E27D708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96DAC541-7B7A-43D3-8B79-37D633B846F1}">
                <asvg:svgBlip xmlns:asvg="http://schemas.microsoft.com/office/drawing/2016/SVG/main" r:embed="rId166"/>
              </a:ext>
            </a:extLst>
          </a:blip>
          <a:stretch>
            <a:fillRect/>
          </a:stretch>
        </p:blipFill>
        <p:spPr>
          <a:xfrm>
            <a:off x="10487389" y="5581777"/>
            <a:ext cx="512932" cy="512932"/>
          </a:xfrm>
          <a:prstGeom prst="rect">
            <a:avLst/>
          </a:prstGeom>
        </p:spPr>
      </p:pic>
      <p:pic>
        <p:nvPicPr>
          <p:cNvPr id="362" name="Graphic 361">
            <a:extLst>
              <a:ext uri="{FF2B5EF4-FFF2-40B4-BE49-F238E27FC236}">
                <a16:creationId xmlns:a16="http://schemas.microsoft.com/office/drawing/2014/main" id="{A1A86749-2531-5721-C34B-9D72401E5A56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96DAC541-7B7A-43D3-8B79-37D633B846F1}">
                <asvg:svgBlip xmlns:asvg="http://schemas.microsoft.com/office/drawing/2016/SVG/main" r:embed="rId168"/>
              </a:ext>
            </a:extLst>
          </a:blip>
          <a:stretch>
            <a:fillRect/>
          </a:stretch>
        </p:blipFill>
        <p:spPr>
          <a:xfrm>
            <a:off x="11476046" y="5581777"/>
            <a:ext cx="512932" cy="512932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C15AD244-2484-AB7E-8513-4640D3ABB470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96DAC541-7B7A-43D3-8B79-37D633B846F1}">
                <asvg:svgBlip xmlns:asvg="http://schemas.microsoft.com/office/drawing/2016/SVG/main" r:embed="rId148"/>
              </a:ext>
            </a:extLst>
          </a:blip>
          <a:stretch>
            <a:fillRect/>
          </a:stretch>
        </p:blipFill>
        <p:spPr>
          <a:xfrm>
            <a:off x="1589509" y="6328711"/>
            <a:ext cx="512932" cy="512932"/>
          </a:xfrm>
          <a:prstGeom prst="rect">
            <a:avLst/>
          </a:prstGeom>
        </p:spPr>
      </p:pic>
      <p:pic>
        <p:nvPicPr>
          <p:cNvPr id="366" name="Graphic 365">
            <a:extLst>
              <a:ext uri="{FF2B5EF4-FFF2-40B4-BE49-F238E27FC236}">
                <a16:creationId xmlns:a16="http://schemas.microsoft.com/office/drawing/2014/main" id="{4DF91870-B8F6-FC14-C79F-5218AC03ACC0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96DAC541-7B7A-43D3-8B79-37D633B846F1}">
                <asvg:svgBlip xmlns:asvg="http://schemas.microsoft.com/office/drawing/2016/SVG/main" r:embed="rId170"/>
              </a:ext>
            </a:extLst>
          </a:blip>
          <a:stretch>
            <a:fillRect/>
          </a:stretch>
        </p:blipFill>
        <p:spPr>
          <a:xfrm>
            <a:off x="2578162" y="6328711"/>
            <a:ext cx="512932" cy="512932"/>
          </a:xfrm>
          <a:prstGeom prst="rect">
            <a:avLst/>
          </a:prstGeom>
        </p:spPr>
      </p:pic>
      <p:pic>
        <p:nvPicPr>
          <p:cNvPr id="368" name="Graphic 367">
            <a:extLst>
              <a:ext uri="{FF2B5EF4-FFF2-40B4-BE49-F238E27FC236}">
                <a16:creationId xmlns:a16="http://schemas.microsoft.com/office/drawing/2014/main" id="{3488EEC3-8656-6AB5-869F-AF83AD24B135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96DAC541-7B7A-43D3-8B79-37D633B846F1}">
                <asvg:svgBlip xmlns:asvg="http://schemas.microsoft.com/office/drawing/2016/SVG/main" r:embed="rId172"/>
              </a:ext>
            </a:extLst>
          </a:blip>
          <a:stretch>
            <a:fillRect/>
          </a:stretch>
        </p:blipFill>
        <p:spPr>
          <a:xfrm>
            <a:off x="3566815" y="6328711"/>
            <a:ext cx="512932" cy="512932"/>
          </a:xfrm>
          <a:prstGeom prst="rect">
            <a:avLst/>
          </a:prstGeom>
        </p:spPr>
      </p:pic>
      <p:pic>
        <p:nvPicPr>
          <p:cNvPr id="370" name="Graphic 369">
            <a:extLst>
              <a:ext uri="{FF2B5EF4-FFF2-40B4-BE49-F238E27FC236}">
                <a16:creationId xmlns:a16="http://schemas.microsoft.com/office/drawing/2014/main" id="{FFF5E30A-D66F-2C68-6825-E3F337E7363A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96DAC541-7B7A-43D3-8B79-37D633B846F1}">
                <asvg:svgBlip xmlns:asvg="http://schemas.microsoft.com/office/drawing/2016/SVG/main" r:embed="rId174"/>
              </a:ext>
            </a:extLst>
          </a:blip>
          <a:stretch>
            <a:fillRect/>
          </a:stretch>
        </p:blipFill>
        <p:spPr>
          <a:xfrm>
            <a:off x="4555469" y="6328711"/>
            <a:ext cx="512932" cy="512932"/>
          </a:xfrm>
          <a:prstGeom prst="rect">
            <a:avLst/>
          </a:prstGeom>
        </p:spPr>
      </p:pic>
      <p:pic>
        <p:nvPicPr>
          <p:cNvPr id="372" name="Graphic 371">
            <a:extLst>
              <a:ext uri="{FF2B5EF4-FFF2-40B4-BE49-F238E27FC236}">
                <a16:creationId xmlns:a16="http://schemas.microsoft.com/office/drawing/2014/main" id="{37DC7F61-9229-87AC-EC27-82A2FF466CD5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96DAC541-7B7A-43D3-8B79-37D633B846F1}">
                <asvg:svgBlip xmlns:asvg="http://schemas.microsoft.com/office/drawing/2016/SVG/main" r:embed="rId176"/>
              </a:ext>
            </a:extLst>
          </a:blip>
          <a:stretch>
            <a:fillRect/>
          </a:stretch>
        </p:blipFill>
        <p:spPr>
          <a:xfrm>
            <a:off x="5544122" y="6328711"/>
            <a:ext cx="512932" cy="512932"/>
          </a:xfrm>
          <a:prstGeom prst="rect">
            <a:avLst/>
          </a:prstGeom>
        </p:spPr>
      </p:pic>
      <p:pic>
        <p:nvPicPr>
          <p:cNvPr id="374" name="Graphic 373">
            <a:extLst>
              <a:ext uri="{FF2B5EF4-FFF2-40B4-BE49-F238E27FC236}">
                <a16:creationId xmlns:a16="http://schemas.microsoft.com/office/drawing/2014/main" id="{14C98E09-DE9D-A2CB-3072-6C509009C3F2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96DAC541-7B7A-43D3-8B79-37D633B846F1}">
                <asvg:svgBlip xmlns:asvg="http://schemas.microsoft.com/office/drawing/2016/SVG/main" r:embed="rId178"/>
              </a:ext>
            </a:extLst>
          </a:blip>
          <a:stretch>
            <a:fillRect/>
          </a:stretch>
        </p:blipFill>
        <p:spPr>
          <a:xfrm>
            <a:off x="6532775" y="6328711"/>
            <a:ext cx="512932" cy="512932"/>
          </a:xfrm>
          <a:prstGeom prst="rect">
            <a:avLst/>
          </a:prstGeom>
        </p:spPr>
      </p:pic>
      <p:pic>
        <p:nvPicPr>
          <p:cNvPr id="376" name="Graphic 375">
            <a:extLst>
              <a:ext uri="{FF2B5EF4-FFF2-40B4-BE49-F238E27FC236}">
                <a16:creationId xmlns:a16="http://schemas.microsoft.com/office/drawing/2014/main" id="{F5BBD166-A8D3-0BD2-1C16-990C44C9A478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96DAC541-7B7A-43D3-8B79-37D633B846F1}">
                <asvg:svgBlip xmlns:asvg="http://schemas.microsoft.com/office/drawing/2016/SVG/main" r:embed="rId180"/>
              </a:ext>
            </a:extLst>
          </a:blip>
          <a:stretch>
            <a:fillRect/>
          </a:stretch>
        </p:blipFill>
        <p:spPr>
          <a:xfrm>
            <a:off x="7521429" y="6328711"/>
            <a:ext cx="512932" cy="512932"/>
          </a:xfrm>
          <a:prstGeom prst="rect">
            <a:avLst/>
          </a:prstGeom>
        </p:spPr>
      </p:pic>
      <p:pic>
        <p:nvPicPr>
          <p:cNvPr id="378" name="Graphic 377">
            <a:extLst>
              <a:ext uri="{FF2B5EF4-FFF2-40B4-BE49-F238E27FC236}">
                <a16:creationId xmlns:a16="http://schemas.microsoft.com/office/drawing/2014/main" id="{BD0682D8-02DB-2BD0-35FE-5E2FFBB4E0A5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96DAC541-7B7A-43D3-8B79-37D633B846F1}">
                <asvg:svgBlip xmlns:asvg="http://schemas.microsoft.com/office/drawing/2016/SVG/main" r:embed="rId182"/>
              </a:ext>
            </a:extLst>
          </a:blip>
          <a:stretch>
            <a:fillRect/>
          </a:stretch>
        </p:blipFill>
        <p:spPr>
          <a:xfrm>
            <a:off x="8510082" y="6328711"/>
            <a:ext cx="512932" cy="512932"/>
          </a:xfrm>
          <a:prstGeom prst="rect">
            <a:avLst/>
          </a:prstGeom>
        </p:spPr>
      </p:pic>
      <p:pic>
        <p:nvPicPr>
          <p:cNvPr id="380" name="Graphic 379">
            <a:extLst>
              <a:ext uri="{FF2B5EF4-FFF2-40B4-BE49-F238E27FC236}">
                <a16:creationId xmlns:a16="http://schemas.microsoft.com/office/drawing/2014/main" id="{4276B44D-2060-FB53-837F-7462BE2F4163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96DAC541-7B7A-43D3-8B79-37D633B846F1}">
                <asvg:svgBlip xmlns:asvg="http://schemas.microsoft.com/office/drawing/2016/SVG/main" r:embed="rId184"/>
              </a:ext>
            </a:extLst>
          </a:blip>
          <a:stretch>
            <a:fillRect/>
          </a:stretch>
        </p:blipFill>
        <p:spPr>
          <a:xfrm>
            <a:off x="9498735" y="6328711"/>
            <a:ext cx="512932" cy="512932"/>
          </a:xfrm>
          <a:prstGeom prst="rect">
            <a:avLst/>
          </a:prstGeom>
        </p:spPr>
      </p:pic>
      <p:pic>
        <p:nvPicPr>
          <p:cNvPr id="382" name="Graphic 381">
            <a:extLst>
              <a:ext uri="{FF2B5EF4-FFF2-40B4-BE49-F238E27FC236}">
                <a16:creationId xmlns:a16="http://schemas.microsoft.com/office/drawing/2014/main" id="{37F63BD5-7440-AA20-A8A3-1DBDCEE70DD4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96DAC541-7B7A-43D3-8B79-37D633B846F1}">
                <asvg:svgBlip xmlns:asvg="http://schemas.microsoft.com/office/drawing/2016/SVG/main" r:embed="rId186"/>
              </a:ext>
            </a:extLst>
          </a:blip>
          <a:stretch>
            <a:fillRect/>
          </a:stretch>
        </p:blipFill>
        <p:spPr>
          <a:xfrm>
            <a:off x="10487389" y="6328711"/>
            <a:ext cx="512932" cy="512932"/>
          </a:xfrm>
          <a:prstGeom prst="rect">
            <a:avLst/>
          </a:prstGeom>
        </p:spPr>
      </p:pic>
      <p:pic>
        <p:nvPicPr>
          <p:cNvPr id="384" name="Graphic 383">
            <a:extLst>
              <a:ext uri="{FF2B5EF4-FFF2-40B4-BE49-F238E27FC236}">
                <a16:creationId xmlns:a16="http://schemas.microsoft.com/office/drawing/2014/main" id="{FB9A5BB1-2885-A466-C63F-C3EFF75451E9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96DAC541-7B7A-43D3-8B79-37D633B846F1}">
                <asvg:svgBlip xmlns:asvg="http://schemas.microsoft.com/office/drawing/2016/SVG/main" r:embed="rId188"/>
              </a:ext>
            </a:extLst>
          </a:blip>
          <a:stretch>
            <a:fillRect/>
          </a:stretch>
        </p:blipFill>
        <p:spPr>
          <a:xfrm>
            <a:off x="11476046" y="6328711"/>
            <a:ext cx="512932" cy="512932"/>
          </a:xfrm>
          <a:prstGeom prst="rect">
            <a:avLst/>
          </a:prstGeom>
        </p:spPr>
      </p:pic>
      <p:pic>
        <p:nvPicPr>
          <p:cNvPr id="386" name="Graphic 385">
            <a:extLst>
              <a:ext uri="{FF2B5EF4-FFF2-40B4-BE49-F238E27FC236}">
                <a16:creationId xmlns:a16="http://schemas.microsoft.com/office/drawing/2014/main" id="{AFB684E7-46EF-B41B-1E3F-05B3D1862DA1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96DAC541-7B7A-43D3-8B79-37D633B846F1}">
                <asvg:svgBlip xmlns:asvg="http://schemas.microsoft.com/office/drawing/2016/SVG/main" r:embed="rId190"/>
              </a:ext>
            </a:extLst>
          </a:blip>
          <a:stretch>
            <a:fillRect/>
          </a:stretch>
        </p:blipFill>
        <p:spPr>
          <a:xfrm>
            <a:off x="600855" y="6328711"/>
            <a:ext cx="512932" cy="5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11412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6390-37B3-DB48-781B-361FEB1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 + Power Icons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4BBF1FFE-D340-7650-AA2B-BFEABD449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3710" y="1405030"/>
            <a:ext cx="512932" cy="51293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03714E5-4636-6260-493B-216716C8B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855" y="1405030"/>
            <a:ext cx="512932" cy="51293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EAAC739-88F9-BE46-AD10-C49823504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6565" y="1405030"/>
            <a:ext cx="512932" cy="51293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843C3F9-3198-6791-B261-350E29686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54661" y="1405030"/>
            <a:ext cx="512932" cy="51293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87D1901-0ACF-BC3C-85B6-37739D387D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27516" y="1405030"/>
            <a:ext cx="512932" cy="51293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BF59434-4EDF-0C5D-BBC9-57F435269B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2275" y="1405030"/>
            <a:ext cx="502464" cy="5129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51C1D3E-763E-2A19-A668-8B56F5FC3D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00371" y="1405030"/>
            <a:ext cx="512932" cy="5129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6EFB486-11B4-4656-45D4-A2491DAA2E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73226" y="1405030"/>
            <a:ext cx="512932" cy="5129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711D84A-D8E4-B950-717C-73C4A98673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46081" y="1405030"/>
            <a:ext cx="512932" cy="51293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01E9F7-075A-3FFE-E4B4-1BF2AEACFA2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18933" y="1405030"/>
            <a:ext cx="512932" cy="51293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2F4BA2F-CCBB-551D-129B-80FB7652B7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9420" y="1405030"/>
            <a:ext cx="512932" cy="5129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8B89B7-EB28-8FAA-CB06-F77DC9319ED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0856" y="3018007"/>
            <a:ext cx="518416" cy="5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8389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94A9836-0809-FAED-9D6D-03AEE3A5C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347" y="1689371"/>
            <a:ext cx="562153" cy="5797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695088E-55E7-C4D5-5E0F-EE3A4EDCA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347" y="2589835"/>
            <a:ext cx="562153" cy="5797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314308E-4226-4204-3246-3ECF6D29B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347" y="4627531"/>
            <a:ext cx="562153" cy="5797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2AB7BE0-1095-AA52-5036-9D14B193E7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15570" y="1689371"/>
            <a:ext cx="562153" cy="5797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C43F954-ED75-2D06-F762-97F248F0CA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15570" y="4627531"/>
            <a:ext cx="562153" cy="57971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16AA78B-0636-FE93-EF67-3EF00010F0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5570" y="2589835"/>
            <a:ext cx="562153" cy="57971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427295C-2219-3319-DCC8-98D36C0D9E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79302" y="3604069"/>
            <a:ext cx="562153" cy="57971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51C2925-1E64-BC80-5949-551AA2B25A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08112" y="1689371"/>
            <a:ext cx="562153" cy="57971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8EDDE1C-9BB0-73F0-3CD0-E630BFEB91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08112" y="4627531"/>
            <a:ext cx="562153" cy="5797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341535B-C8D6-1CC7-7285-91965CC40E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25181" y="4627531"/>
            <a:ext cx="562153" cy="57971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931BFD2-8172-4A51-EFC7-8C022A7AB16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08112" y="2589835"/>
            <a:ext cx="562153" cy="57971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5ADB0BC-D2F6-C816-A7C4-C81AD1BA0B1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371845" y="3598294"/>
            <a:ext cx="562153" cy="5797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21C7C26-B537-6567-A29C-FC37F4B7A47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20346" y="5587766"/>
            <a:ext cx="562153" cy="57971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C893BE9-57D4-8556-4013-58D3CC7D0C1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8913" y="3532504"/>
            <a:ext cx="562153" cy="57971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58A8955B-E6A3-26AA-56E7-AC21ED0ECF4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25181" y="2607402"/>
            <a:ext cx="562153" cy="562153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49EB1BF-491B-FF1B-9A1F-95CC18E82A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925182" y="1829910"/>
            <a:ext cx="421614" cy="43918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3B49D52-EDB1-89D9-E789-61128BCDFCA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553991" y="4627531"/>
            <a:ext cx="562153" cy="57971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01DAB14-0485-B6B9-8900-81F61630101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553991" y="1689371"/>
            <a:ext cx="562153" cy="57971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FD0EEE9-2101-E103-8EEA-2787F19BC77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553991" y="2589835"/>
            <a:ext cx="562153" cy="579719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7E4A2639-C4CE-977B-0824-87B963A2D85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517723" y="3535014"/>
            <a:ext cx="562153" cy="5797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63BB206-290F-4829-C31C-119080E9C02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255130" y="4627531"/>
            <a:ext cx="562153" cy="579719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2280CE7-E4AF-EA1B-761A-88D25E6AF25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255130" y="1689371"/>
            <a:ext cx="562153" cy="57971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D4C0521-80B0-4528-BA30-E5012BEF624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255130" y="2589835"/>
            <a:ext cx="562153" cy="5797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7B583107-EC00-3582-802B-D94A8A5DBC9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218862" y="3535014"/>
            <a:ext cx="562153" cy="579719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A89B9E7A-CA19-C6CF-90CD-8A8658AB2CA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754638" y="4645097"/>
            <a:ext cx="562153" cy="562153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4D48D67-0289-6FCA-CA0E-BF7B03D9331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754638" y="1689371"/>
            <a:ext cx="562153" cy="57971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D8CEA06-5645-8723-ACB5-1F80C75E492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9754638" y="2589835"/>
            <a:ext cx="562153" cy="579719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7B97815-5E26-12A3-8BC8-A331CB0EAF70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9718370" y="3511105"/>
            <a:ext cx="562153" cy="57971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7496EB25-6430-249E-AF54-CEBB8B3AEA0B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974484" y="4627531"/>
            <a:ext cx="562153" cy="579719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8FC57379-D9A6-7FBE-4789-DB84B53EB0B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74484" y="1689371"/>
            <a:ext cx="562153" cy="579719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002AB274-EAEE-12F5-436A-9E1D5461BFA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0974484" y="2589835"/>
            <a:ext cx="562153" cy="579719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8CFEF587-5E09-536B-C307-AD4E340AAA1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938216" y="3507866"/>
            <a:ext cx="562153" cy="579719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A1D9B820-4B21-4BA5-151F-96C7C046CB3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21079" y="3684862"/>
            <a:ext cx="562153" cy="562153"/>
          </a:xfrm>
          <a:prstGeom prst="rect">
            <a:avLst/>
          </a:prstGeom>
        </p:spPr>
      </p:pic>
      <p:sp>
        <p:nvSpPr>
          <p:cNvPr id="68" name="Title 67">
            <a:extLst>
              <a:ext uri="{FF2B5EF4-FFF2-40B4-BE49-F238E27FC236}">
                <a16:creationId xmlns:a16="http://schemas.microsoft.com/office/drawing/2014/main" id="{7AD3C06D-B3EC-70D1-232E-E65FB2A2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 Icon buttons</a:t>
            </a:r>
          </a:p>
        </p:txBody>
      </p:sp>
    </p:spTree>
    <p:extLst>
      <p:ext uri="{BB962C8B-B14F-4D97-AF65-F5344CB8AC3E}">
        <p14:creationId xmlns:p14="http://schemas.microsoft.com/office/powerpoint/2010/main" val="4254448271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D81D-A38C-9562-4DEF-9D9E1150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Misc</a:t>
            </a:r>
            <a:r>
              <a:rPr lang="en-US"/>
              <a:t>	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F4D768-0DA3-2E17-4A91-32D296FCE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782" y="2525800"/>
            <a:ext cx="971462" cy="971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A0264E-2912-5FBE-7402-4CD7DD2D4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99" r="28213" b="26923"/>
          <a:stretch/>
        </p:blipFill>
        <p:spPr>
          <a:xfrm>
            <a:off x="609491" y="1632055"/>
            <a:ext cx="476937" cy="51293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E74EC2B-BEA1-5A76-D194-29329EB54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746" y="554256"/>
            <a:ext cx="8785787" cy="24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800BB1-0700-A04B-CB2C-03ECF6F94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34562" y="3011531"/>
            <a:ext cx="512932" cy="41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21310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74D61-77BB-3544-7C70-B788FA43D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D948-898C-8C3F-A8EE-891FCA9B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Item Types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9CC2260-0A57-5724-A9A9-AF9F1FE4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138773"/>
          </a:xfrm>
        </p:spPr>
        <p:txBody>
          <a:bodyPr/>
          <a:lstStyle/>
          <a:p>
            <a:r>
              <a:rPr lang="en-US" dirty="0"/>
              <a:t>Fabric solutions designed and implemented in terms of workspace items</a:t>
            </a:r>
          </a:p>
          <a:p>
            <a:pPr lvl="1"/>
            <a:r>
              <a:rPr lang="en-US" dirty="0"/>
              <a:t>Developers can discover, create and manage workspace items inside scope of a workspace</a:t>
            </a:r>
          </a:p>
          <a:p>
            <a:pPr lvl="1"/>
            <a:r>
              <a:rPr lang="en-US" dirty="0"/>
              <a:t>Workspace items are created and updated using item definitions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6AE70F-9A72-5008-6912-20F880D257A0}"/>
              </a:ext>
            </a:extLst>
          </p:cNvPr>
          <p:cNvSpPr/>
          <p:nvPr/>
        </p:nvSpPr>
        <p:spPr bwMode="auto">
          <a:xfrm>
            <a:off x="1217139" y="2548090"/>
            <a:ext cx="10268895" cy="27745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Creatable Workspace Item Types by Workload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01A833-818D-98A7-7D30-1002DF76BA88}"/>
              </a:ext>
            </a:extLst>
          </p:cNvPr>
          <p:cNvSpPr/>
          <p:nvPr/>
        </p:nvSpPr>
        <p:spPr bwMode="auto">
          <a:xfrm>
            <a:off x="3017714" y="2890034"/>
            <a:ext cx="1593127" cy="2313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89BC65-4AAB-7186-D6CB-369D8D6B48AD}"/>
              </a:ext>
            </a:extLst>
          </p:cNvPr>
          <p:cNvSpPr/>
          <p:nvPr/>
        </p:nvSpPr>
        <p:spPr bwMode="auto">
          <a:xfrm>
            <a:off x="3127564" y="3146992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B6DC4F-A6CA-C6E3-0F0A-15C4480DF723}"/>
              </a:ext>
            </a:extLst>
          </p:cNvPr>
          <p:cNvSpPr/>
          <p:nvPr/>
        </p:nvSpPr>
        <p:spPr bwMode="auto">
          <a:xfrm>
            <a:off x="3127564" y="3552740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B68AA7-BFC8-33EE-C4CA-5E2C041CEB0A}"/>
              </a:ext>
            </a:extLst>
          </p:cNvPr>
          <p:cNvSpPr/>
          <p:nvPr/>
        </p:nvSpPr>
        <p:spPr bwMode="auto">
          <a:xfrm>
            <a:off x="1320863" y="2896661"/>
            <a:ext cx="1593127" cy="2313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BB9B03-E7E2-E7DF-F3D0-6F877E372E22}"/>
              </a:ext>
            </a:extLst>
          </p:cNvPr>
          <p:cNvSpPr/>
          <p:nvPr/>
        </p:nvSpPr>
        <p:spPr bwMode="auto">
          <a:xfrm>
            <a:off x="1430712" y="3153619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708AC4-4ABB-A3BD-CED7-F725B5F9F206}"/>
              </a:ext>
            </a:extLst>
          </p:cNvPr>
          <p:cNvSpPr/>
          <p:nvPr/>
        </p:nvSpPr>
        <p:spPr bwMode="auto">
          <a:xfrm>
            <a:off x="1430712" y="3559367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213B92-E25E-5E10-0310-C0E0361CF8DA}"/>
              </a:ext>
            </a:extLst>
          </p:cNvPr>
          <p:cNvSpPr/>
          <p:nvPr/>
        </p:nvSpPr>
        <p:spPr bwMode="auto">
          <a:xfrm>
            <a:off x="1430712" y="3965114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44F98-6B49-E4CA-591E-8070EB9718B4}"/>
              </a:ext>
            </a:extLst>
          </p:cNvPr>
          <p:cNvSpPr/>
          <p:nvPr/>
        </p:nvSpPr>
        <p:spPr bwMode="auto">
          <a:xfrm>
            <a:off x="6444090" y="2896663"/>
            <a:ext cx="1593127" cy="2313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Factory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C1635B-2CB5-37AD-4710-6623A0EE195C}"/>
              </a:ext>
            </a:extLst>
          </p:cNvPr>
          <p:cNvSpPr/>
          <p:nvPr/>
        </p:nvSpPr>
        <p:spPr bwMode="auto">
          <a:xfrm>
            <a:off x="6553939" y="315362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A50730-0781-8F95-06F2-71D040F21737}"/>
              </a:ext>
            </a:extLst>
          </p:cNvPr>
          <p:cNvSpPr/>
          <p:nvPr/>
        </p:nvSpPr>
        <p:spPr bwMode="auto">
          <a:xfrm>
            <a:off x="6553939" y="3559370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Dataflow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F05B3C-B976-2549-C3D3-39716ADFBF4D}"/>
              </a:ext>
            </a:extLst>
          </p:cNvPr>
          <p:cNvSpPr/>
          <p:nvPr/>
        </p:nvSpPr>
        <p:spPr bwMode="auto">
          <a:xfrm>
            <a:off x="4734530" y="2903009"/>
            <a:ext cx="1593127" cy="2313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101D18-19E9-9619-C47E-6DB224309FF8}"/>
              </a:ext>
            </a:extLst>
          </p:cNvPr>
          <p:cNvSpPr/>
          <p:nvPr/>
        </p:nvSpPr>
        <p:spPr bwMode="auto">
          <a:xfrm>
            <a:off x="4844381" y="315996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BC90D6D-880F-4855-F896-31781A00A729}"/>
              </a:ext>
            </a:extLst>
          </p:cNvPr>
          <p:cNvSpPr/>
          <p:nvPr/>
        </p:nvSpPr>
        <p:spPr bwMode="auto">
          <a:xfrm>
            <a:off x="4840746" y="355948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18CA23-5705-B790-B9EF-5D5040D382AC}"/>
              </a:ext>
            </a:extLst>
          </p:cNvPr>
          <p:cNvSpPr/>
          <p:nvPr/>
        </p:nvSpPr>
        <p:spPr bwMode="auto">
          <a:xfrm>
            <a:off x="8144298" y="2896660"/>
            <a:ext cx="1593127" cy="23196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Intelligence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438C41-FC73-0D31-A3F5-0151B39A6729}"/>
              </a:ext>
            </a:extLst>
          </p:cNvPr>
          <p:cNvSpPr/>
          <p:nvPr/>
        </p:nvSpPr>
        <p:spPr bwMode="auto">
          <a:xfrm>
            <a:off x="8254147" y="356896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6034B4-993C-A538-6809-2912990B0F06}"/>
              </a:ext>
            </a:extLst>
          </p:cNvPr>
          <p:cNvSpPr/>
          <p:nvPr/>
        </p:nvSpPr>
        <p:spPr bwMode="auto">
          <a:xfrm>
            <a:off x="8254147" y="398099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2DA6E9-2798-DCCB-1764-85AE5DFEEA2F}"/>
              </a:ext>
            </a:extLst>
          </p:cNvPr>
          <p:cNvSpPr/>
          <p:nvPr/>
        </p:nvSpPr>
        <p:spPr bwMode="auto">
          <a:xfrm>
            <a:off x="8254147" y="439303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E330AE-5F35-05F8-A3D0-FE6AC811335A}"/>
              </a:ext>
            </a:extLst>
          </p:cNvPr>
          <p:cNvSpPr/>
          <p:nvPr/>
        </p:nvSpPr>
        <p:spPr bwMode="auto">
          <a:xfrm>
            <a:off x="1441763" y="438728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479BEA-7D1F-4970-DD78-4C052FC2BFDD}"/>
              </a:ext>
            </a:extLst>
          </p:cNvPr>
          <p:cNvSpPr/>
          <p:nvPr/>
        </p:nvSpPr>
        <p:spPr bwMode="auto">
          <a:xfrm>
            <a:off x="9802406" y="2890036"/>
            <a:ext cx="1593127" cy="2313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FBBAC1-D252-2D4B-B577-F13E41F031B8}"/>
              </a:ext>
            </a:extLst>
          </p:cNvPr>
          <p:cNvSpPr/>
          <p:nvPr/>
        </p:nvSpPr>
        <p:spPr bwMode="auto">
          <a:xfrm>
            <a:off x="9912255" y="314699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8B060A-5DC0-AFCC-A699-5114804287C9}"/>
              </a:ext>
            </a:extLst>
          </p:cNvPr>
          <p:cNvSpPr/>
          <p:nvPr/>
        </p:nvSpPr>
        <p:spPr bwMode="auto">
          <a:xfrm>
            <a:off x="9912255" y="3552743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3908C0-AB84-D4EF-6B57-DC903A2E251E}"/>
              </a:ext>
            </a:extLst>
          </p:cNvPr>
          <p:cNvSpPr/>
          <p:nvPr/>
        </p:nvSpPr>
        <p:spPr bwMode="auto">
          <a:xfrm>
            <a:off x="8268054" y="315692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Eventhouse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6F97704-16C6-FE31-05AA-09925B9F412D}"/>
              </a:ext>
            </a:extLst>
          </p:cNvPr>
          <p:cNvSpPr/>
          <p:nvPr/>
        </p:nvSpPr>
        <p:spPr bwMode="auto">
          <a:xfrm>
            <a:off x="8237034" y="4805068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KQLDashbord</a:t>
            </a:r>
          </a:p>
        </p:txBody>
      </p:sp>
    </p:spTree>
    <p:extLst>
      <p:ext uri="{BB962C8B-B14F-4D97-AF65-F5344CB8AC3E}">
        <p14:creationId xmlns:p14="http://schemas.microsoft.com/office/powerpoint/2010/main" val="1934373114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A2A7-0B91-FF02-FCA3-997B20D4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Lab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7EFA6-D001-921B-8257-C617BA3C5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39677"/>
          </a:xfrm>
        </p:spPr>
        <p:txBody>
          <a:bodyPr/>
          <a:lstStyle/>
          <a:p>
            <a:r>
              <a:rPr lang="en-US" sz="2600" dirty="0"/>
              <a:t>Sequence of lab exercises when testing </a:t>
            </a:r>
            <a:r>
              <a:rPr lang="en-US" sz="2600" b="1" dirty="0"/>
              <a:t>FabricSolutionDeployment</a:t>
            </a:r>
            <a:r>
              <a:rPr lang="en-US" sz="2600" dirty="0"/>
              <a:t> project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Lab 01: </a:t>
            </a:r>
            <a:r>
              <a:rPr lang="en-US" b="1" dirty="0"/>
              <a:t>Deploy Solution From Item Definitions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02: </a:t>
            </a:r>
            <a:r>
              <a:rPr lang="en-US" b="1" dirty="0"/>
              <a:t>Export Item Definitions From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03: </a:t>
            </a:r>
            <a:r>
              <a:rPr lang="en-US" b="1" dirty="0"/>
              <a:t>Deploy with Parameterized Datasource Paths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04: </a:t>
            </a:r>
            <a:r>
              <a:rPr lang="en-US" b="1" dirty="0"/>
              <a:t>Deploy Solution From Source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05: </a:t>
            </a:r>
            <a:r>
              <a:rPr lang="en-US" b="1" dirty="0"/>
              <a:t>Update Solution From Source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06: </a:t>
            </a:r>
            <a:r>
              <a:rPr lang="en-US" b="1" dirty="0"/>
              <a:t>Setup Staged Deployment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07: </a:t>
            </a:r>
            <a:r>
              <a:rPr lang="en-US" b="1" dirty="0"/>
              <a:t>Push Solution Updates to Production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08: </a:t>
            </a:r>
            <a:r>
              <a:rPr lang="en-US" b="1" dirty="0"/>
              <a:t>Connect Dev Workspace to GIT Repository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09: </a:t>
            </a:r>
            <a:r>
              <a:rPr lang="en-US" b="1" dirty="0"/>
              <a:t>Export Workspace to Packaged Solution Folder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10: </a:t>
            </a:r>
            <a:r>
              <a:rPr lang="en-US" b="1" dirty="0"/>
              <a:t>Deploy and Update from Solution Package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780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Fabric Theme">
  <a:themeElements>
    <a:clrScheme name="Custom 2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0045D6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3AD2D799A0384499DFA8618B2D06C3" ma:contentTypeVersion="19" ma:contentTypeDescription="Create a new document." ma:contentTypeScope="" ma:versionID="4ad8bb11041bccc4900be347311affd5">
  <xsd:schema xmlns:xsd="http://www.w3.org/2001/XMLSchema" xmlns:xs="http://www.w3.org/2001/XMLSchema" xmlns:p="http://schemas.microsoft.com/office/2006/metadata/properties" xmlns:ns1="http://schemas.microsoft.com/sharepoint/v3" xmlns:ns3="3c10a0e8-556e-4c2d-9121-1181542ea83c" xmlns:ns4="91f22b01-9196-48cc-8d58-ee179122dd75" targetNamespace="http://schemas.microsoft.com/office/2006/metadata/properties" ma:root="true" ma:fieldsID="55cc422832b79ebb748bec44d447ca3b" ns1:_="" ns3:_="" ns4:_="">
    <xsd:import namespace="http://schemas.microsoft.com/sharepoint/v3"/>
    <xsd:import namespace="3c10a0e8-556e-4c2d-9121-1181542ea83c"/>
    <xsd:import namespace="91f22b01-9196-48cc-8d58-ee179122dd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10a0e8-556e-4c2d-9121-1181542ea8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6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f22b01-9196-48cc-8d58-ee179122dd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3c10a0e8-556e-4c2d-9121-1181542ea83c" xsi:nil="true"/>
  </documentManagement>
</p:properties>
</file>

<file path=customXml/itemProps1.xml><?xml version="1.0" encoding="utf-8"?>
<ds:datastoreItem xmlns:ds="http://schemas.openxmlformats.org/officeDocument/2006/customXml" ds:itemID="{C2411704-DA91-4A2A-81D1-00044852D0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c10a0e8-556e-4c2d-9121-1181542ea83c"/>
    <ds:schemaRef ds:uri="91f22b01-9196-48cc-8d58-ee179122dd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http://purl.org/dc/terms/"/>
    <ds:schemaRef ds:uri="http://schemas.microsoft.com/office/2006/metadata/properties"/>
    <ds:schemaRef ds:uri="3c10a0e8-556e-4c2d-9121-1181542ea83c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1f22b01-9196-48cc-8d58-ee179122dd7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17820</TotalTime>
  <Words>3599</Words>
  <Application>Microsoft Office PowerPoint</Application>
  <PresentationFormat>Custom</PresentationFormat>
  <Paragraphs>782</Paragraphs>
  <Slides>90</Slides>
  <Notes>9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Fabric Theme</vt:lpstr>
      <vt:lpstr>Automating Fabric Solution Deployment Guidance and Best Practices with CI/CD for Deploying and Updating Fabric Solutions</vt:lpstr>
      <vt:lpstr>Agenda</vt:lpstr>
      <vt:lpstr>The FabricSolutionDeployment Developer Sample</vt:lpstr>
      <vt:lpstr>Workspaces with Sample Fabric Solution Scenarios</vt:lpstr>
      <vt:lpstr>Deploy the Power BI Solution</vt:lpstr>
      <vt:lpstr>Deploy the Notebook Solution</vt:lpstr>
      <vt:lpstr>Deploy Shortcut Solution</vt:lpstr>
      <vt:lpstr>Deploy the Data Pipeline Solution</vt:lpstr>
      <vt:lpstr>Workspace Item Types</vt:lpstr>
      <vt:lpstr>Item Definition Files </vt:lpstr>
      <vt:lpstr>Programming with Fabric Item Definitions</vt:lpstr>
      <vt:lpstr>Deploying Solution by Copying Items in Source Workspace</vt:lpstr>
      <vt:lpstr>Developing Workflows for Custom API-driven Pipelines</vt:lpstr>
      <vt:lpstr>First Motivation for Custom API-driven Pipelines</vt:lpstr>
      <vt:lpstr>Second Motivation for Custom API-driven Pipelines</vt:lpstr>
      <vt:lpstr>Designing a Source Workspace for a Fabric Solution</vt:lpstr>
      <vt:lpstr>Options for Fabric Solution Deployment</vt:lpstr>
      <vt:lpstr>Connecting Fabric Workspace to GIT Repositories</vt:lpstr>
      <vt:lpstr>Fabric CI/CD for Enterprise Scenarios</vt:lpstr>
      <vt:lpstr>Fabric CI/CD for Enterprise Scenarios</vt:lpstr>
      <vt:lpstr>Fabric CI/CD for Multitenancy Scenario</vt:lpstr>
      <vt:lpstr>Deployment with Advanced GIT Integration</vt:lpstr>
      <vt:lpstr>Agenda</vt:lpstr>
      <vt:lpstr>Understanding Workspace Item Dependencies</vt:lpstr>
      <vt:lpstr>Creating Workspace Items with Dependencies</vt:lpstr>
      <vt:lpstr>This deployment result IS NOT what you want</vt:lpstr>
      <vt:lpstr>Challenge of Managing Connections at Workspace Scope</vt:lpstr>
      <vt:lpstr>Using a Naing Convention for Managing Connections</vt:lpstr>
      <vt:lpstr>Where Do Datasource Paths Live in a Solution</vt:lpstr>
      <vt:lpstr>Parameterizing Datasources in Staged Deployment</vt:lpstr>
      <vt:lpstr>Parameterizing Customer Data and Datasource Paths</vt:lpstr>
      <vt:lpstr>Agenda</vt:lpstr>
      <vt:lpstr>Deploy Solution from Source Workspace</vt:lpstr>
      <vt:lpstr>Creating and Binding Connection to Semantic Model</vt:lpstr>
      <vt:lpstr>Power BI Solution Post Deployment</vt:lpstr>
      <vt:lpstr>Sequence of Deployment Steps in Notebook Solution</vt:lpstr>
      <vt:lpstr>Using Spark Jobs to Create Lakehouse Tables</vt:lpstr>
      <vt:lpstr>Exposing Data to Consumers through the SQL Endpoint</vt:lpstr>
      <vt:lpstr>Lakehouse Properties</vt:lpstr>
      <vt:lpstr>Creating Semantic Models on Lakehouse Tables</vt:lpstr>
      <vt:lpstr>Notebook Solution Post Deployment</vt:lpstr>
      <vt:lpstr>PowerPoint Presentation</vt:lpstr>
      <vt:lpstr>Using a Naing Convention for Managing Connections</vt:lpstr>
      <vt:lpstr>Recreating Source Workspace Connections</vt:lpstr>
      <vt:lpstr>OneLake Shortcut Fundamentals</vt:lpstr>
      <vt:lpstr>Shortcut Solution Post Deployment</vt:lpstr>
      <vt:lpstr>Data Pipeline Solution Post Deployment</vt:lpstr>
      <vt:lpstr>Exporting Workspace Definitions</vt:lpstr>
      <vt:lpstr>Item Definition Files </vt:lpstr>
      <vt:lpstr>Agenda</vt:lpstr>
      <vt:lpstr>PowerPoint Presentation</vt:lpstr>
      <vt:lpstr>PowerPoint Presentation</vt:lpstr>
      <vt:lpstr>PowerPoint Presentation</vt:lpstr>
      <vt:lpstr>PowerPoint Presentation</vt:lpstr>
      <vt:lpstr>Agenda</vt:lpstr>
      <vt:lpstr>Deploying Solution by Copying Items in Source Workspace</vt:lpstr>
      <vt:lpstr>Deploy Solution from Source Workspace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 Solution from Source Workspace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Connecting Fabric Workspace to GIT Repositories</vt:lpstr>
      <vt:lpstr> Workspace settings for Git Integration</vt:lpstr>
      <vt:lpstr>Fabric GIT APIs</vt:lpstr>
      <vt:lpstr>PowerPoint Presentation</vt:lpstr>
      <vt:lpstr>Item Definitions maintained inside Git-enabled Repository</vt:lpstr>
      <vt:lpstr>Summary</vt:lpstr>
      <vt:lpstr>Options for Creating Solution Template for Deployment</vt:lpstr>
      <vt:lpstr>Data icons</vt:lpstr>
      <vt:lpstr>Compute + App Service icons</vt:lpstr>
      <vt:lpstr>DevOps (CI/CD + Monitoring) icons</vt:lpstr>
      <vt:lpstr>Azure General icons</vt:lpstr>
      <vt:lpstr>Fabric + Power Icons</vt:lpstr>
      <vt:lpstr>Fabric Icon buttons</vt:lpstr>
      <vt:lpstr>Misc </vt:lpstr>
      <vt:lpstr>Sequence of Lab Exercises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103</cp:revision>
  <cp:lastPrinted>2019-05-02T20:11:39Z</cp:lastPrinted>
  <dcterms:created xsi:type="dcterms:W3CDTF">2018-09-21T01:16:59Z</dcterms:created>
  <dcterms:modified xsi:type="dcterms:W3CDTF">2025-02-26T18:17:50Z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0x010100B63AD2D799A0384499DFA8618B2D06C3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